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9" r:id="rId2"/>
    <p:sldId id="279" r:id="rId3"/>
    <p:sldId id="280" r:id="rId4"/>
    <p:sldId id="281" r:id="rId5"/>
    <p:sldId id="282" r:id="rId6"/>
    <p:sldId id="283" r:id="rId7"/>
    <p:sldId id="284" r:id="rId8"/>
    <p:sldId id="285" r:id="rId9"/>
    <p:sldId id="287" r:id="rId10"/>
    <p:sldId id="288" r:id="rId11"/>
    <p:sldId id="266" r:id="rId12"/>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F570959-5AB0-4944-B85E-BB971F094E11}">
          <p14:sldIdLst>
            <p14:sldId id="269"/>
            <p14:sldId id="279"/>
            <p14:sldId id="280"/>
            <p14:sldId id="281"/>
            <p14:sldId id="282"/>
            <p14:sldId id="283"/>
            <p14:sldId id="284"/>
            <p14:sldId id="285"/>
            <p14:sldId id="287"/>
            <p14:sldId id="288"/>
            <p14:sldId id="266"/>
          </p14:sldIdLst>
        </p14:section>
        <p14:section name="无标题节" id="{04D1C46F-BC37-4EEB-B988-560BE136299D}">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pos="210" userDrawn="1">
          <p15:clr>
            <a:srgbClr val="A4A3A4"/>
          </p15:clr>
        </p15:guide>
        <p15:guide id="4" pos="4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FF"/>
    <a:srgbClr val="414CDC"/>
    <a:srgbClr val="6547DD"/>
    <a:srgbClr val="4778F2"/>
    <a:srgbClr val="2F318B"/>
    <a:srgbClr val="FFFFFF"/>
    <a:srgbClr val="E9F3FF"/>
    <a:srgbClr val="472ADA"/>
    <a:srgbClr val="C1BBAC"/>
    <a:srgbClr val="006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7290" autoAdjust="0"/>
  </p:normalViewPr>
  <p:slideViewPr>
    <p:cSldViewPr snapToGrid="0" showGuides="1">
      <p:cViewPr varScale="1">
        <p:scale>
          <a:sx n="77" d="100"/>
          <a:sy n="77" d="100"/>
        </p:scale>
        <p:origin x="3096" y="66"/>
      </p:cViewPr>
      <p:guideLst>
        <p:guide orient="horz" pos="3120"/>
        <p:guide pos="2160"/>
        <p:guide pos="210"/>
        <p:guide pos="41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3893670-8B54-4ED5-B91A-C7439A4F6620}" type="datetimeFigureOut">
              <a:rPr lang="zh-CN" altLang="en-US" smtClean="0"/>
              <a:t>2024/11/21</a:t>
            </a:fld>
            <a:endParaRPr lang="zh-CN" altLang="en-US"/>
          </a:p>
        </p:txBody>
      </p:sp>
      <p:sp>
        <p:nvSpPr>
          <p:cNvPr id="4" name="幻灯片图像占位符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488CD66-8F0A-4D3D-AFE0-8EF6FF0C8B04}" type="slidenum">
              <a:rPr lang="zh-CN" altLang="en-US" smtClean="0"/>
              <a:t>‹#›</a:t>
            </a:fld>
            <a:endParaRPr lang="zh-CN" altLang="en-US"/>
          </a:p>
        </p:txBody>
      </p:sp>
    </p:spTree>
    <p:extLst>
      <p:ext uri="{BB962C8B-B14F-4D97-AF65-F5344CB8AC3E}">
        <p14:creationId xmlns:p14="http://schemas.microsoft.com/office/powerpoint/2010/main" val="25505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88CD66-8F0A-4D3D-AFE0-8EF6FF0C8B04}" type="slidenum">
              <a:rPr lang="zh-CN" altLang="en-US" smtClean="0"/>
              <a:t>2</a:t>
            </a:fld>
            <a:endParaRPr lang="zh-CN" altLang="en-US"/>
          </a:p>
        </p:txBody>
      </p:sp>
    </p:spTree>
    <p:extLst>
      <p:ext uri="{BB962C8B-B14F-4D97-AF65-F5344CB8AC3E}">
        <p14:creationId xmlns:p14="http://schemas.microsoft.com/office/powerpoint/2010/main" val="9226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2E80-408F-089E-CAAF-64A4964A2B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4CBD19-3D57-13F7-8DCA-C0FE3B2F14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5B67F8-16D3-754E-EC9A-074A623AC45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6EBE042-B590-32D4-6B87-C459A6797759}"/>
              </a:ext>
            </a:extLst>
          </p:cNvPr>
          <p:cNvSpPr>
            <a:spLocks noGrp="1"/>
          </p:cNvSpPr>
          <p:nvPr>
            <p:ph type="sldNum" sz="quarter" idx="5"/>
          </p:nvPr>
        </p:nvSpPr>
        <p:spPr/>
        <p:txBody>
          <a:bodyPr/>
          <a:lstStyle/>
          <a:p>
            <a:fld id="{5488CD66-8F0A-4D3D-AFE0-8EF6FF0C8B04}" type="slidenum">
              <a:rPr lang="zh-CN" altLang="en-US" smtClean="0"/>
              <a:t>3</a:t>
            </a:fld>
            <a:endParaRPr lang="zh-CN" altLang="en-US"/>
          </a:p>
        </p:txBody>
      </p:sp>
    </p:spTree>
    <p:extLst>
      <p:ext uri="{BB962C8B-B14F-4D97-AF65-F5344CB8AC3E}">
        <p14:creationId xmlns:p14="http://schemas.microsoft.com/office/powerpoint/2010/main" val="191083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C9AC-3C32-F312-9AA8-CE995AE4D41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164072C-7F67-B68A-417D-40CAEC20F13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3BFB837-4437-6C75-2B13-2A24DFB4711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85A71B5-EF0F-0AFF-8429-5CB90B0251A4}"/>
              </a:ext>
            </a:extLst>
          </p:cNvPr>
          <p:cNvSpPr>
            <a:spLocks noGrp="1"/>
          </p:cNvSpPr>
          <p:nvPr>
            <p:ph type="sldNum" sz="quarter" idx="5"/>
          </p:nvPr>
        </p:nvSpPr>
        <p:spPr/>
        <p:txBody>
          <a:bodyPr/>
          <a:lstStyle/>
          <a:p>
            <a:fld id="{5488CD66-8F0A-4D3D-AFE0-8EF6FF0C8B04}" type="slidenum">
              <a:rPr lang="zh-CN" altLang="en-US" smtClean="0"/>
              <a:t>4</a:t>
            </a:fld>
            <a:endParaRPr lang="zh-CN" altLang="en-US"/>
          </a:p>
        </p:txBody>
      </p:sp>
    </p:spTree>
    <p:extLst>
      <p:ext uri="{BB962C8B-B14F-4D97-AF65-F5344CB8AC3E}">
        <p14:creationId xmlns:p14="http://schemas.microsoft.com/office/powerpoint/2010/main" val="275014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6893-C95A-0E1B-57EB-75630DDF718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4B145F4-E37D-FB6B-5702-566C9803CD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DBF1CB6-DC0F-1715-2734-492BE0ECE1B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5649C67-DFE0-6D30-ECA7-5110AA80C51B}"/>
              </a:ext>
            </a:extLst>
          </p:cNvPr>
          <p:cNvSpPr>
            <a:spLocks noGrp="1"/>
          </p:cNvSpPr>
          <p:nvPr>
            <p:ph type="sldNum" sz="quarter" idx="5"/>
          </p:nvPr>
        </p:nvSpPr>
        <p:spPr/>
        <p:txBody>
          <a:bodyPr/>
          <a:lstStyle/>
          <a:p>
            <a:fld id="{5488CD66-8F0A-4D3D-AFE0-8EF6FF0C8B04}" type="slidenum">
              <a:rPr lang="zh-CN" altLang="en-US" smtClean="0"/>
              <a:t>5</a:t>
            </a:fld>
            <a:endParaRPr lang="zh-CN" altLang="en-US"/>
          </a:p>
        </p:txBody>
      </p:sp>
    </p:spTree>
    <p:extLst>
      <p:ext uri="{BB962C8B-B14F-4D97-AF65-F5344CB8AC3E}">
        <p14:creationId xmlns:p14="http://schemas.microsoft.com/office/powerpoint/2010/main" val="238177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3484-58D7-1483-2030-4D6F4E8B36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72F8A1-F39D-712C-0D5B-3A42C20D59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D941D6-9315-D939-D1AE-A0876417561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9239DBD-6DBC-62EB-82F3-78ABDB8FD52E}"/>
              </a:ext>
            </a:extLst>
          </p:cNvPr>
          <p:cNvSpPr>
            <a:spLocks noGrp="1"/>
          </p:cNvSpPr>
          <p:nvPr>
            <p:ph type="sldNum" sz="quarter" idx="5"/>
          </p:nvPr>
        </p:nvSpPr>
        <p:spPr/>
        <p:txBody>
          <a:bodyPr/>
          <a:lstStyle/>
          <a:p>
            <a:fld id="{5488CD66-8F0A-4D3D-AFE0-8EF6FF0C8B04}" type="slidenum">
              <a:rPr lang="zh-CN" altLang="en-US" smtClean="0"/>
              <a:t>6</a:t>
            </a:fld>
            <a:endParaRPr lang="zh-CN" altLang="en-US"/>
          </a:p>
        </p:txBody>
      </p:sp>
    </p:spTree>
    <p:extLst>
      <p:ext uri="{BB962C8B-B14F-4D97-AF65-F5344CB8AC3E}">
        <p14:creationId xmlns:p14="http://schemas.microsoft.com/office/powerpoint/2010/main" val="199478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9783-A245-BB56-0FEF-8FA97D6114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43FE38-A702-CBEE-239F-68ABDD87E0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F46C54-674E-6CAF-2D5C-49D8B0386A9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CB84EFD-81C2-F7BA-F3BF-485E389CDC4E}"/>
              </a:ext>
            </a:extLst>
          </p:cNvPr>
          <p:cNvSpPr>
            <a:spLocks noGrp="1"/>
          </p:cNvSpPr>
          <p:nvPr>
            <p:ph type="sldNum" sz="quarter" idx="5"/>
          </p:nvPr>
        </p:nvSpPr>
        <p:spPr/>
        <p:txBody>
          <a:bodyPr/>
          <a:lstStyle/>
          <a:p>
            <a:fld id="{5488CD66-8F0A-4D3D-AFE0-8EF6FF0C8B04}" type="slidenum">
              <a:rPr lang="zh-CN" altLang="en-US" smtClean="0"/>
              <a:t>7</a:t>
            </a:fld>
            <a:endParaRPr lang="zh-CN" altLang="en-US"/>
          </a:p>
        </p:txBody>
      </p:sp>
    </p:spTree>
    <p:extLst>
      <p:ext uri="{BB962C8B-B14F-4D97-AF65-F5344CB8AC3E}">
        <p14:creationId xmlns:p14="http://schemas.microsoft.com/office/powerpoint/2010/main" val="304765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DC833-4386-628E-2008-1AA3141D3C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5BC901-57C3-1ACF-484A-3B57D540758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9AD07F-7D41-6DBC-A4E8-F0CAEBBA022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F8CB20B-20ED-B848-185A-A77C87F0F042}"/>
              </a:ext>
            </a:extLst>
          </p:cNvPr>
          <p:cNvSpPr>
            <a:spLocks noGrp="1"/>
          </p:cNvSpPr>
          <p:nvPr>
            <p:ph type="sldNum" sz="quarter" idx="5"/>
          </p:nvPr>
        </p:nvSpPr>
        <p:spPr/>
        <p:txBody>
          <a:bodyPr/>
          <a:lstStyle/>
          <a:p>
            <a:fld id="{5488CD66-8F0A-4D3D-AFE0-8EF6FF0C8B04}" type="slidenum">
              <a:rPr lang="zh-CN" altLang="en-US" smtClean="0"/>
              <a:t>8</a:t>
            </a:fld>
            <a:endParaRPr lang="zh-CN" altLang="en-US"/>
          </a:p>
        </p:txBody>
      </p:sp>
    </p:spTree>
    <p:extLst>
      <p:ext uri="{BB962C8B-B14F-4D97-AF65-F5344CB8AC3E}">
        <p14:creationId xmlns:p14="http://schemas.microsoft.com/office/powerpoint/2010/main" val="251836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F12D-F3CB-B229-B934-A8EBAD685B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196A53-2714-1D79-382E-E7B64588FD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6797D9-6DC4-77B0-EEEB-9EFC375DD99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70060D9-97F3-AE60-E6A5-AAB59A4651CE}"/>
              </a:ext>
            </a:extLst>
          </p:cNvPr>
          <p:cNvSpPr>
            <a:spLocks noGrp="1"/>
          </p:cNvSpPr>
          <p:nvPr>
            <p:ph type="sldNum" sz="quarter" idx="5"/>
          </p:nvPr>
        </p:nvSpPr>
        <p:spPr/>
        <p:txBody>
          <a:bodyPr/>
          <a:lstStyle/>
          <a:p>
            <a:fld id="{5488CD66-8F0A-4D3D-AFE0-8EF6FF0C8B04}" type="slidenum">
              <a:rPr lang="zh-CN" altLang="en-US" smtClean="0"/>
              <a:t>9</a:t>
            </a:fld>
            <a:endParaRPr lang="zh-CN" altLang="en-US"/>
          </a:p>
        </p:txBody>
      </p:sp>
    </p:spTree>
    <p:extLst>
      <p:ext uri="{BB962C8B-B14F-4D97-AF65-F5344CB8AC3E}">
        <p14:creationId xmlns:p14="http://schemas.microsoft.com/office/powerpoint/2010/main" val="44250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891B-406D-297F-F6FA-B1C3578D4D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8F2FAA-07C6-D02D-3C42-C0B9674E536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A2B4AC9-E44F-9F5C-EF1F-E819D44DC7E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E84661E-8BC6-EC08-F0CE-660062FAAAAA}"/>
              </a:ext>
            </a:extLst>
          </p:cNvPr>
          <p:cNvSpPr>
            <a:spLocks noGrp="1"/>
          </p:cNvSpPr>
          <p:nvPr>
            <p:ph type="sldNum" sz="quarter" idx="5"/>
          </p:nvPr>
        </p:nvSpPr>
        <p:spPr/>
        <p:txBody>
          <a:bodyPr/>
          <a:lstStyle/>
          <a:p>
            <a:fld id="{5488CD66-8F0A-4D3D-AFE0-8EF6FF0C8B04}" type="slidenum">
              <a:rPr lang="zh-CN" altLang="en-US" smtClean="0"/>
              <a:t>10</a:t>
            </a:fld>
            <a:endParaRPr lang="zh-CN" altLang="en-US"/>
          </a:p>
        </p:txBody>
      </p:sp>
    </p:spTree>
    <p:extLst>
      <p:ext uri="{BB962C8B-B14F-4D97-AF65-F5344CB8AC3E}">
        <p14:creationId xmlns:p14="http://schemas.microsoft.com/office/powerpoint/2010/main" val="84489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289750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407419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2467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11775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115820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215278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48355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34094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28844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393787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F27C8F-BB87-4D9E-B6F1-C35DC1537084}" type="datetimeFigureOut">
              <a:rPr lang="zh-CN" altLang="en-US" smtClean="0"/>
              <a:t>2024/11/21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33126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F27C8F-BB87-4D9E-B6F1-C35DC1537084}" type="datetimeFigureOut">
              <a:rPr lang="zh-CN" altLang="en-US" smtClean="0"/>
              <a:t>2024/11/21</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3D4D9F3-811B-4B0C-AC6A-61D3CE72CB7A}" type="slidenum">
              <a:rPr lang="zh-CN" altLang="en-US" smtClean="0"/>
              <a:t>‹#›</a:t>
            </a:fld>
            <a:endParaRPr lang="zh-CN" altLang="en-US"/>
          </a:p>
        </p:txBody>
      </p:sp>
    </p:spTree>
    <p:extLst>
      <p:ext uri="{BB962C8B-B14F-4D97-AF65-F5344CB8AC3E}">
        <p14:creationId xmlns:p14="http://schemas.microsoft.com/office/powerpoint/2010/main" val="288090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F8D371-346D-8C25-A83F-1B19455160DD}"/>
              </a:ext>
            </a:extLst>
          </p:cNvPr>
          <p:cNvSpPr/>
          <p:nvPr/>
        </p:nvSpPr>
        <p:spPr>
          <a:xfrm>
            <a:off x="0" y="17776"/>
            <a:ext cx="6858000" cy="9888224"/>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EBFF8E72-21DC-A478-7F47-5F3B4D4F01A5}"/>
              </a:ext>
            </a:extLst>
          </p:cNvPr>
          <p:cNvSpPr/>
          <p:nvPr/>
        </p:nvSpPr>
        <p:spPr>
          <a:xfrm>
            <a:off x="150312" y="125260"/>
            <a:ext cx="6588691" cy="9657567"/>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4" name="图形 3">
            <a:extLst>
              <a:ext uri="{FF2B5EF4-FFF2-40B4-BE49-F238E27FC236}">
                <a16:creationId xmlns:a16="http://schemas.microsoft.com/office/drawing/2014/main" id="{D99C57D0-64FD-3026-074B-C67B3DFDE3FE}"/>
              </a:ext>
            </a:extLst>
          </p:cNvPr>
          <p:cNvGrpSpPr/>
          <p:nvPr/>
        </p:nvGrpSpPr>
        <p:grpSpPr>
          <a:xfrm>
            <a:off x="446860" y="450272"/>
            <a:ext cx="1574446" cy="1570031"/>
            <a:chOff x="2134731" y="3662367"/>
            <a:chExt cx="2588521" cy="2581263"/>
          </a:xfrm>
        </p:grpSpPr>
        <p:grpSp>
          <p:nvGrpSpPr>
            <p:cNvPr id="25" name="图形 3">
              <a:extLst>
                <a:ext uri="{FF2B5EF4-FFF2-40B4-BE49-F238E27FC236}">
                  <a16:creationId xmlns:a16="http://schemas.microsoft.com/office/drawing/2014/main" id="{B939D10A-FBA9-32F6-AD03-DF47D5F7D16B}"/>
                </a:ext>
              </a:extLst>
            </p:cNvPr>
            <p:cNvGrpSpPr/>
            <p:nvPr/>
          </p:nvGrpSpPr>
          <p:grpSpPr>
            <a:xfrm>
              <a:off x="2328959" y="3662367"/>
              <a:ext cx="2187219" cy="1502756"/>
              <a:chOff x="2328959" y="3662367"/>
              <a:chExt cx="2187219" cy="1502756"/>
            </a:xfrm>
          </p:grpSpPr>
          <p:sp>
            <p:nvSpPr>
              <p:cNvPr id="28" name="图形 3">
                <a:extLst>
                  <a:ext uri="{FF2B5EF4-FFF2-40B4-BE49-F238E27FC236}">
                    <a16:creationId xmlns:a16="http://schemas.microsoft.com/office/drawing/2014/main" id="{554C2BF5-62A9-EE36-2625-11F3398D209B}"/>
                  </a:ext>
                </a:extLst>
              </p:cNvPr>
              <p:cNvSpPr/>
              <p:nvPr/>
            </p:nvSpPr>
            <p:spPr>
              <a:xfrm>
                <a:off x="3013384" y="4438919"/>
                <a:ext cx="1450255" cy="714992"/>
              </a:xfrm>
              <a:custGeom>
                <a:avLst/>
                <a:gdLst>
                  <a:gd name="connsiteX0" fmla="*/ 72223 w 1450255"/>
                  <a:gd name="connsiteY0" fmla="*/ 322603 h 714992"/>
                  <a:gd name="connsiteX1" fmla="*/ 0 w 1450255"/>
                  <a:gd name="connsiteY1" fmla="*/ 714928 h 714992"/>
                  <a:gd name="connsiteX2" fmla="*/ 1450256 w 1450255"/>
                  <a:gd name="connsiteY2" fmla="*/ 0 h 714992"/>
                  <a:gd name="connsiteX3" fmla="*/ 72223 w 1450255"/>
                  <a:gd name="connsiteY3" fmla="*/ 322603 h 714992"/>
                </a:gdLst>
                <a:ahLst/>
                <a:cxnLst>
                  <a:cxn ang="0">
                    <a:pos x="connsiteX0" y="connsiteY0"/>
                  </a:cxn>
                  <a:cxn ang="0">
                    <a:pos x="connsiteX1" y="connsiteY1"/>
                  </a:cxn>
                  <a:cxn ang="0">
                    <a:pos x="connsiteX2" y="connsiteY2"/>
                  </a:cxn>
                  <a:cxn ang="0">
                    <a:pos x="connsiteX3" y="connsiteY3"/>
                  </a:cxn>
                </a:cxnLst>
                <a:rect l="l" t="t" r="r" b="b"/>
                <a:pathLst>
                  <a:path w="1450255" h="714992">
                    <a:moveTo>
                      <a:pt x="72223" y="322603"/>
                    </a:moveTo>
                    <a:lnTo>
                      <a:pt x="0" y="714928"/>
                    </a:lnTo>
                    <a:cubicBezTo>
                      <a:pt x="0" y="714928"/>
                      <a:pt x="905332" y="736243"/>
                      <a:pt x="1450256" y="0"/>
                    </a:cubicBezTo>
                    <a:cubicBezTo>
                      <a:pt x="1450256" y="0"/>
                      <a:pt x="655058" y="579357"/>
                      <a:pt x="72223" y="322603"/>
                    </a:cubicBez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29" name="图形 3">
                <a:extLst>
                  <a:ext uri="{FF2B5EF4-FFF2-40B4-BE49-F238E27FC236}">
                    <a16:creationId xmlns:a16="http://schemas.microsoft.com/office/drawing/2014/main" id="{7FCBAFDA-FBDD-594D-989D-51A4D57BAD7E}"/>
                  </a:ext>
                </a:extLst>
              </p:cNvPr>
              <p:cNvSpPr/>
              <p:nvPr/>
            </p:nvSpPr>
            <p:spPr>
              <a:xfrm>
                <a:off x="2999992" y="4386793"/>
                <a:ext cx="1516186" cy="778330"/>
              </a:xfrm>
              <a:custGeom>
                <a:avLst/>
                <a:gdLst>
                  <a:gd name="connsiteX0" fmla="*/ 20107 w 1516186"/>
                  <a:gd name="connsiteY0" fmla="*/ 778331 h 778330"/>
                  <a:gd name="connsiteX1" fmla="*/ 20339 w 1516186"/>
                  <a:gd name="connsiteY1" fmla="*/ 778331 h 778330"/>
                  <a:gd name="connsiteX2" fmla="*/ 20574 w 1516186"/>
                  <a:gd name="connsiteY2" fmla="*/ 778331 h 778330"/>
                  <a:gd name="connsiteX3" fmla="*/ 20812 w 1516186"/>
                  <a:gd name="connsiteY3" fmla="*/ 778331 h 778330"/>
                  <a:gd name="connsiteX4" fmla="*/ 21054 w 1516186"/>
                  <a:gd name="connsiteY4" fmla="*/ 778331 h 778330"/>
                  <a:gd name="connsiteX5" fmla="*/ 21302 w 1516186"/>
                  <a:gd name="connsiteY5" fmla="*/ 778331 h 778330"/>
                  <a:gd name="connsiteX6" fmla="*/ 1472637 w 1516186"/>
                  <a:gd name="connsiteY6" fmla="*/ 58796 h 778330"/>
                  <a:gd name="connsiteX7" fmla="*/ 1472637 w 1516186"/>
                  <a:gd name="connsiteY7" fmla="*/ 58796 h 778330"/>
                  <a:gd name="connsiteX8" fmla="*/ 1516187 w 1516186"/>
                  <a:gd name="connsiteY8" fmla="*/ 0 h 778330"/>
                  <a:gd name="connsiteX9" fmla="*/ 1457041 w 1516186"/>
                  <a:gd name="connsiteY9" fmla="*/ 43073 h 778330"/>
                  <a:gd name="connsiteX10" fmla="*/ 1127450 w 1516186"/>
                  <a:gd name="connsiteY10" fmla="*/ 236107 h 778330"/>
                  <a:gd name="connsiteX11" fmla="*/ 1127450 w 1516186"/>
                  <a:gd name="connsiteY11" fmla="*/ 236107 h 778330"/>
                  <a:gd name="connsiteX12" fmla="*/ 417731 w 1516186"/>
                  <a:gd name="connsiteY12" fmla="*/ 429141 h 778330"/>
                  <a:gd name="connsiteX13" fmla="*/ 417731 w 1516186"/>
                  <a:gd name="connsiteY13" fmla="*/ 429141 h 778330"/>
                  <a:gd name="connsiteX14" fmla="*/ 90139 w 1516186"/>
                  <a:gd name="connsiteY14" fmla="*/ 364468 h 778330"/>
                  <a:gd name="connsiteX15" fmla="*/ 90139 w 1516186"/>
                  <a:gd name="connsiteY15" fmla="*/ 364468 h 778330"/>
                  <a:gd name="connsiteX16" fmla="*/ 77163 w 1516186"/>
                  <a:gd name="connsiteY16" fmla="*/ 358719 h 778330"/>
                  <a:gd name="connsiteX17" fmla="*/ 0 w 1516186"/>
                  <a:gd name="connsiteY17" fmla="*/ 777949 h 778330"/>
                  <a:gd name="connsiteX18" fmla="*/ 13131 w 1516186"/>
                  <a:gd name="connsiteY18" fmla="*/ 778267 h 778330"/>
                  <a:gd name="connsiteX19" fmla="*/ 20107 w 1516186"/>
                  <a:gd name="connsiteY19" fmla="*/ 778331 h 778330"/>
                  <a:gd name="connsiteX20" fmla="*/ 417731 w 1516186"/>
                  <a:gd name="connsiteY20" fmla="*/ 451535 h 778330"/>
                  <a:gd name="connsiteX21" fmla="*/ 1411998 w 1516186"/>
                  <a:gd name="connsiteY21" fmla="*/ 100694 h 778330"/>
                  <a:gd name="connsiteX22" fmla="*/ 1411998 w 1516186"/>
                  <a:gd name="connsiteY22" fmla="*/ 100694 h 778330"/>
                  <a:gd name="connsiteX23" fmla="*/ 26838 w 1516186"/>
                  <a:gd name="connsiteY23" fmla="*/ 755905 h 778330"/>
                  <a:gd name="connsiteX24" fmla="*/ 26838 w 1516186"/>
                  <a:gd name="connsiteY24" fmla="*/ 755905 h 778330"/>
                  <a:gd name="connsiteX25" fmla="*/ 94097 w 1516186"/>
                  <a:gd name="connsiteY25" fmla="*/ 390547 h 778330"/>
                  <a:gd name="connsiteX26" fmla="*/ 417668 w 1516186"/>
                  <a:gd name="connsiteY26" fmla="*/ 451535 h 778330"/>
                  <a:gd name="connsiteX27" fmla="*/ 417668 w 1516186"/>
                  <a:gd name="connsiteY27" fmla="*/ 451535 h 778330"/>
                  <a:gd name="connsiteX28" fmla="*/ 417731 w 1516186"/>
                  <a:gd name="connsiteY28" fmla="*/ 451535 h 778330"/>
                  <a:gd name="connsiteX29" fmla="*/ 85612 w 1516186"/>
                  <a:gd name="connsiteY29" fmla="*/ 374728 h 778330"/>
                  <a:gd name="connsiteX30" fmla="*/ 96638 w 1516186"/>
                  <a:gd name="connsiteY30" fmla="*/ 376729 h 778330"/>
                  <a:gd name="connsiteX31" fmla="*/ 85612 w 1516186"/>
                  <a:gd name="connsiteY31" fmla="*/ 374728 h 77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16186" h="778330">
                    <a:moveTo>
                      <a:pt x="20107" y="778331"/>
                    </a:moveTo>
                    <a:lnTo>
                      <a:pt x="20339" y="778331"/>
                    </a:lnTo>
                    <a:lnTo>
                      <a:pt x="20574" y="778331"/>
                    </a:lnTo>
                    <a:lnTo>
                      <a:pt x="20812" y="778331"/>
                    </a:lnTo>
                    <a:lnTo>
                      <a:pt x="21054" y="778331"/>
                    </a:lnTo>
                    <a:lnTo>
                      <a:pt x="21302" y="778331"/>
                    </a:lnTo>
                    <a:cubicBezTo>
                      <a:pt x="112574" y="778204"/>
                      <a:pt x="953570" y="759526"/>
                      <a:pt x="1472637" y="58796"/>
                    </a:cubicBezTo>
                    <a:lnTo>
                      <a:pt x="1472637" y="58796"/>
                    </a:lnTo>
                    <a:lnTo>
                      <a:pt x="1516187" y="0"/>
                    </a:lnTo>
                    <a:lnTo>
                      <a:pt x="1457041" y="43073"/>
                    </a:lnTo>
                    <a:cubicBezTo>
                      <a:pt x="1456532" y="42914"/>
                      <a:pt x="1323629" y="139511"/>
                      <a:pt x="1127450" y="236107"/>
                    </a:cubicBezTo>
                    <a:lnTo>
                      <a:pt x="1127450" y="236107"/>
                    </a:lnTo>
                    <a:cubicBezTo>
                      <a:pt x="931208" y="332735"/>
                      <a:pt x="671595" y="429364"/>
                      <a:pt x="417731" y="429141"/>
                    </a:cubicBezTo>
                    <a:lnTo>
                      <a:pt x="417731" y="429141"/>
                    </a:lnTo>
                    <a:cubicBezTo>
                      <a:pt x="305284" y="429141"/>
                      <a:pt x="194171" y="410305"/>
                      <a:pt x="90139" y="364468"/>
                    </a:cubicBezTo>
                    <a:lnTo>
                      <a:pt x="90139" y="364468"/>
                    </a:lnTo>
                    <a:lnTo>
                      <a:pt x="77163" y="358719"/>
                    </a:lnTo>
                    <a:lnTo>
                      <a:pt x="0" y="777949"/>
                    </a:lnTo>
                    <a:lnTo>
                      <a:pt x="13131" y="778267"/>
                    </a:lnTo>
                    <a:cubicBezTo>
                      <a:pt x="13217" y="778267"/>
                      <a:pt x="15584" y="778331"/>
                      <a:pt x="20107" y="778331"/>
                    </a:cubicBezTo>
                    <a:close/>
                    <a:moveTo>
                      <a:pt x="417731" y="451535"/>
                    </a:moveTo>
                    <a:cubicBezTo>
                      <a:pt x="834103" y="451186"/>
                      <a:pt x="1259973" y="199832"/>
                      <a:pt x="1411998" y="100694"/>
                    </a:cubicBezTo>
                    <a:lnTo>
                      <a:pt x="1411998" y="100694"/>
                    </a:lnTo>
                    <a:cubicBezTo>
                      <a:pt x="907956" y="725919"/>
                      <a:pt x="136903" y="755142"/>
                      <a:pt x="26838" y="755905"/>
                    </a:cubicBezTo>
                    <a:lnTo>
                      <a:pt x="26838" y="755905"/>
                    </a:lnTo>
                    <a:lnTo>
                      <a:pt x="94097" y="390547"/>
                    </a:lnTo>
                    <a:cubicBezTo>
                      <a:pt x="197666" y="433779"/>
                      <a:pt x="307381" y="451535"/>
                      <a:pt x="417668" y="451535"/>
                    </a:cubicBezTo>
                    <a:lnTo>
                      <a:pt x="417668" y="451535"/>
                    </a:lnTo>
                    <a:cubicBezTo>
                      <a:pt x="417668" y="451535"/>
                      <a:pt x="417700" y="451535"/>
                      <a:pt x="417731" y="451535"/>
                    </a:cubicBezTo>
                    <a:close/>
                    <a:moveTo>
                      <a:pt x="85612" y="374728"/>
                    </a:moveTo>
                    <a:lnTo>
                      <a:pt x="96638" y="376729"/>
                    </a:lnTo>
                    <a:lnTo>
                      <a:pt x="85612" y="374728"/>
                    </a:ln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sp>
            <p:nvSpPr>
              <p:cNvPr id="30" name="图形 3">
                <a:extLst>
                  <a:ext uri="{FF2B5EF4-FFF2-40B4-BE49-F238E27FC236}">
                    <a16:creationId xmlns:a16="http://schemas.microsoft.com/office/drawing/2014/main" id="{FEE16FD5-C4AD-0A29-F91B-78111014338D}"/>
                  </a:ext>
                </a:extLst>
              </p:cNvPr>
              <p:cNvSpPr/>
              <p:nvPr/>
            </p:nvSpPr>
            <p:spPr>
              <a:xfrm>
                <a:off x="2340169" y="3673577"/>
                <a:ext cx="2138717" cy="1118406"/>
              </a:xfrm>
              <a:custGeom>
                <a:avLst/>
                <a:gdLst>
                  <a:gd name="connsiteX0" fmla="*/ 2138718 w 2138717"/>
                  <a:gd name="connsiteY0" fmla="*/ 559221 h 1118406"/>
                  <a:gd name="connsiteX1" fmla="*/ 1069359 w 2138717"/>
                  <a:gd name="connsiteY1" fmla="*/ 1118407 h 1118406"/>
                  <a:gd name="connsiteX2" fmla="*/ 0 w 2138717"/>
                  <a:gd name="connsiteY2" fmla="*/ 559221 h 1118406"/>
                  <a:gd name="connsiteX3" fmla="*/ 1069359 w 2138717"/>
                  <a:gd name="connsiteY3" fmla="*/ 0 h 1118406"/>
                  <a:gd name="connsiteX4" fmla="*/ 2138718 w 2138717"/>
                  <a:gd name="connsiteY4" fmla="*/ 559221 h 1118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717" h="1118406">
                    <a:moveTo>
                      <a:pt x="2138718" y="559221"/>
                    </a:moveTo>
                    <a:cubicBezTo>
                      <a:pt x="2138718" y="868069"/>
                      <a:pt x="1659960" y="1118407"/>
                      <a:pt x="1069359" y="1118407"/>
                    </a:cubicBezTo>
                    <a:cubicBezTo>
                      <a:pt x="478770" y="1118407"/>
                      <a:pt x="0" y="868069"/>
                      <a:pt x="0" y="559221"/>
                    </a:cubicBezTo>
                    <a:cubicBezTo>
                      <a:pt x="0" y="250373"/>
                      <a:pt x="478770" y="0"/>
                      <a:pt x="1069359" y="0"/>
                    </a:cubicBezTo>
                    <a:cubicBezTo>
                      <a:pt x="1659960" y="0"/>
                      <a:pt x="2138718" y="250373"/>
                      <a:pt x="2138718" y="559221"/>
                    </a:cubicBez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31" name="图形 3">
                <a:extLst>
                  <a:ext uri="{FF2B5EF4-FFF2-40B4-BE49-F238E27FC236}">
                    <a16:creationId xmlns:a16="http://schemas.microsoft.com/office/drawing/2014/main" id="{3D398EDA-5E97-7D64-D8DB-8178C1AB9444}"/>
                  </a:ext>
                </a:extLst>
              </p:cNvPr>
              <p:cNvSpPr/>
              <p:nvPr/>
            </p:nvSpPr>
            <p:spPr>
              <a:xfrm>
                <a:off x="2328959" y="3662367"/>
                <a:ext cx="2161140" cy="1140829"/>
              </a:xfrm>
              <a:custGeom>
                <a:avLst/>
                <a:gdLst>
                  <a:gd name="connsiteX0" fmla="*/ 0 w 2161140"/>
                  <a:gd name="connsiteY0" fmla="*/ 570399 h 1140829"/>
                  <a:gd name="connsiteX1" fmla="*/ 1080600 w 2161140"/>
                  <a:gd name="connsiteY1" fmla="*/ 1140829 h 1140829"/>
                  <a:gd name="connsiteX2" fmla="*/ 2161140 w 2161140"/>
                  <a:gd name="connsiteY2" fmla="*/ 570399 h 1140829"/>
                  <a:gd name="connsiteX3" fmla="*/ 1080600 w 2161140"/>
                  <a:gd name="connsiteY3" fmla="*/ 0 h 1140829"/>
                  <a:gd name="connsiteX4" fmla="*/ 1080600 w 2161140"/>
                  <a:gd name="connsiteY4" fmla="*/ 0 h 1140829"/>
                  <a:gd name="connsiteX5" fmla="*/ 0 w 2161140"/>
                  <a:gd name="connsiteY5" fmla="*/ 570399 h 1140829"/>
                  <a:gd name="connsiteX6" fmla="*/ 22413 w 2161140"/>
                  <a:gd name="connsiteY6" fmla="*/ 570399 h 1140829"/>
                  <a:gd name="connsiteX7" fmla="*/ 1080600 w 2161140"/>
                  <a:gd name="connsiteY7" fmla="*/ 22410 h 1140829"/>
                  <a:gd name="connsiteX8" fmla="*/ 1080600 w 2161140"/>
                  <a:gd name="connsiteY8" fmla="*/ 22410 h 1140829"/>
                  <a:gd name="connsiteX9" fmla="*/ 2138746 w 2161140"/>
                  <a:gd name="connsiteY9" fmla="*/ 570399 h 1140829"/>
                  <a:gd name="connsiteX10" fmla="*/ 2138746 w 2161140"/>
                  <a:gd name="connsiteY10" fmla="*/ 570399 h 1140829"/>
                  <a:gd name="connsiteX11" fmla="*/ 1080600 w 2161140"/>
                  <a:gd name="connsiteY11" fmla="*/ 1118403 h 1140829"/>
                  <a:gd name="connsiteX12" fmla="*/ 1080600 w 2161140"/>
                  <a:gd name="connsiteY12" fmla="*/ 1118403 h 1140829"/>
                  <a:gd name="connsiteX13" fmla="*/ 22413 w 2161140"/>
                  <a:gd name="connsiteY13" fmla="*/ 570399 h 1140829"/>
                  <a:gd name="connsiteX14" fmla="*/ 22413 w 2161140"/>
                  <a:gd name="connsiteY14" fmla="*/ 570399 h 11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1140" h="1140829">
                    <a:moveTo>
                      <a:pt x="0" y="570399"/>
                    </a:moveTo>
                    <a:cubicBezTo>
                      <a:pt x="2668" y="891857"/>
                      <a:pt x="487849" y="1140035"/>
                      <a:pt x="1080600" y="1140829"/>
                    </a:cubicBezTo>
                    <a:cubicBezTo>
                      <a:pt x="1673298" y="1140035"/>
                      <a:pt x="2158472" y="891857"/>
                      <a:pt x="2161140" y="570399"/>
                    </a:cubicBezTo>
                    <a:cubicBezTo>
                      <a:pt x="2158472" y="248972"/>
                      <a:pt x="1673298" y="794"/>
                      <a:pt x="1080600" y="0"/>
                    </a:cubicBezTo>
                    <a:lnTo>
                      <a:pt x="1080600" y="0"/>
                    </a:lnTo>
                    <a:cubicBezTo>
                      <a:pt x="487849" y="794"/>
                      <a:pt x="2668" y="248972"/>
                      <a:pt x="0" y="570399"/>
                    </a:cubicBezTo>
                    <a:close/>
                    <a:moveTo>
                      <a:pt x="22413" y="570399"/>
                    </a:moveTo>
                    <a:cubicBezTo>
                      <a:pt x="23468" y="274161"/>
                      <a:pt x="492118" y="22972"/>
                      <a:pt x="1080600" y="22410"/>
                    </a:cubicBezTo>
                    <a:lnTo>
                      <a:pt x="1080600" y="22410"/>
                    </a:lnTo>
                    <a:cubicBezTo>
                      <a:pt x="1669041" y="22972"/>
                      <a:pt x="2137666" y="274161"/>
                      <a:pt x="2138746" y="570399"/>
                    </a:cubicBezTo>
                    <a:lnTo>
                      <a:pt x="2138746" y="570399"/>
                    </a:lnTo>
                    <a:cubicBezTo>
                      <a:pt x="2137666" y="866668"/>
                      <a:pt x="1669041" y="1117863"/>
                      <a:pt x="1080600" y="1118403"/>
                    </a:cubicBezTo>
                    <a:lnTo>
                      <a:pt x="1080600" y="1118403"/>
                    </a:lnTo>
                    <a:cubicBezTo>
                      <a:pt x="492118" y="1117863"/>
                      <a:pt x="23468" y="866668"/>
                      <a:pt x="22413" y="570399"/>
                    </a:cubicBezTo>
                    <a:lnTo>
                      <a:pt x="22413" y="570399"/>
                    </a:ln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sp>
            <p:nvSpPr>
              <p:cNvPr id="64" name="图形 3">
                <a:extLst>
                  <a:ext uri="{FF2B5EF4-FFF2-40B4-BE49-F238E27FC236}">
                    <a16:creationId xmlns:a16="http://schemas.microsoft.com/office/drawing/2014/main" id="{B594D0F0-1672-6611-634D-B6587FAB0BCD}"/>
                  </a:ext>
                </a:extLst>
              </p:cNvPr>
              <p:cNvSpPr/>
              <p:nvPr/>
            </p:nvSpPr>
            <p:spPr>
              <a:xfrm>
                <a:off x="2491826" y="3980237"/>
                <a:ext cx="1075762" cy="261119"/>
              </a:xfrm>
              <a:custGeom>
                <a:avLst/>
                <a:gdLst>
                  <a:gd name="connsiteX0" fmla="*/ 0 w 1075762"/>
                  <a:gd name="connsiteY0" fmla="*/ 147166 h 261119"/>
                  <a:gd name="connsiteX1" fmla="*/ 1075763 w 1075762"/>
                  <a:gd name="connsiteY1" fmla="*/ 0 h 261119"/>
                  <a:gd name="connsiteX2" fmla="*/ 0 w 1075762"/>
                  <a:gd name="connsiteY2" fmla="*/ 147166 h 261119"/>
                  <a:gd name="connsiteX3" fmla="*/ 0 w 1075762"/>
                  <a:gd name="connsiteY3" fmla="*/ 147166 h 261119"/>
                </a:gdLst>
                <a:ahLst/>
                <a:cxnLst>
                  <a:cxn ang="0">
                    <a:pos x="connsiteX0" y="connsiteY0"/>
                  </a:cxn>
                  <a:cxn ang="0">
                    <a:pos x="connsiteX1" y="connsiteY1"/>
                  </a:cxn>
                  <a:cxn ang="0">
                    <a:pos x="connsiteX2" y="connsiteY2"/>
                  </a:cxn>
                  <a:cxn ang="0">
                    <a:pos x="connsiteX3" y="connsiteY3"/>
                  </a:cxn>
                </a:cxnLst>
                <a:rect l="l" t="t" r="r" b="b"/>
                <a:pathLst>
                  <a:path w="1075762" h="261119">
                    <a:moveTo>
                      <a:pt x="0" y="147166"/>
                    </a:moveTo>
                    <a:cubicBezTo>
                      <a:pt x="0" y="147166"/>
                      <a:pt x="420110" y="483745"/>
                      <a:pt x="1075763" y="0"/>
                    </a:cubicBezTo>
                    <a:cubicBezTo>
                      <a:pt x="1075763" y="0"/>
                      <a:pt x="387456" y="310341"/>
                      <a:pt x="0" y="147166"/>
                    </a:cubicBezTo>
                    <a:lnTo>
                      <a:pt x="0" y="147166"/>
                    </a:lnTo>
                    <a:close/>
                  </a:path>
                </a:pathLst>
              </a:custGeom>
              <a:solidFill>
                <a:srgbClr val="373435"/>
              </a:solidFill>
              <a:ln w="318" cap="flat">
                <a:noFill/>
                <a:prstDash val="solid"/>
                <a:miter/>
              </a:ln>
            </p:spPr>
            <p:txBody>
              <a:bodyPr rtlCol="0" anchor="ctr"/>
              <a:lstStyle/>
              <a:p>
                <a:endParaRPr lang="zh-CN" altLang="en-US">
                  <a:cs typeface="+mn-ea"/>
                  <a:sym typeface="+mn-lt"/>
                </a:endParaRPr>
              </a:p>
            </p:txBody>
          </p:sp>
          <p:sp>
            <p:nvSpPr>
              <p:cNvPr id="65" name="图形 3">
                <a:extLst>
                  <a:ext uri="{FF2B5EF4-FFF2-40B4-BE49-F238E27FC236}">
                    <a16:creationId xmlns:a16="http://schemas.microsoft.com/office/drawing/2014/main" id="{A3D546CC-4EC4-5A43-BF57-8B709F271D04}"/>
                  </a:ext>
                </a:extLst>
              </p:cNvPr>
              <p:cNvSpPr/>
              <p:nvPr/>
            </p:nvSpPr>
            <p:spPr>
              <a:xfrm>
                <a:off x="2422036" y="3926713"/>
                <a:ext cx="1236971" cy="325842"/>
              </a:xfrm>
              <a:custGeom>
                <a:avLst/>
                <a:gdLst>
                  <a:gd name="connsiteX0" fmla="*/ 1140947 w 1236971"/>
                  <a:gd name="connsiteY0" fmla="*/ 43327 h 325842"/>
                  <a:gd name="connsiteX1" fmla="*/ 879301 w 1236971"/>
                  <a:gd name="connsiteY1" fmla="*/ 140114 h 325842"/>
                  <a:gd name="connsiteX2" fmla="*/ 879301 w 1236971"/>
                  <a:gd name="connsiteY2" fmla="*/ 140114 h 325842"/>
                  <a:gd name="connsiteX3" fmla="*/ 341938 w 1236971"/>
                  <a:gd name="connsiteY3" fmla="*/ 236901 h 325842"/>
                  <a:gd name="connsiteX4" fmla="*/ 341938 w 1236971"/>
                  <a:gd name="connsiteY4" fmla="*/ 236901 h 325842"/>
                  <a:gd name="connsiteX5" fmla="*/ 74126 w 1236971"/>
                  <a:gd name="connsiteY5" fmla="*/ 190366 h 325842"/>
                  <a:gd name="connsiteX6" fmla="*/ 74126 w 1236971"/>
                  <a:gd name="connsiteY6" fmla="*/ 190366 h 325842"/>
                  <a:gd name="connsiteX7" fmla="*/ 0 w 1236971"/>
                  <a:gd name="connsiteY7" fmla="*/ 159141 h 325842"/>
                  <a:gd name="connsiteX8" fmla="*/ 62786 w 1236971"/>
                  <a:gd name="connsiteY8" fmla="*/ 209457 h 325842"/>
                  <a:gd name="connsiteX9" fmla="*/ 460124 w 1236971"/>
                  <a:gd name="connsiteY9" fmla="*/ 325843 h 325842"/>
                  <a:gd name="connsiteX10" fmla="*/ 460124 w 1236971"/>
                  <a:gd name="connsiteY10" fmla="*/ 325843 h 325842"/>
                  <a:gd name="connsiteX11" fmla="*/ 1152223 w 1236971"/>
                  <a:gd name="connsiteY11" fmla="*/ 62545 h 325842"/>
                  <a:gd name="connsiteX12" fmla="*/ 1152223 w 1236971"/>
                  <a:gd name="connsiteY12" fmla="*/ 62545 h 325842"/>
                  <a:gd name="connsiteX13" fmla="*/ 1236972 w 1236971"/>
                  <a:gd name="connsiteY13" fmla="*/ 0 h 325842"/>
                  <a:gd name="connsiteX14" fmla="*/ 1140947 w 1236971"/>
                  <a:gd name="connsiteY14" fmla="*/ 43327 h 325842"/>
                  <a:gd name="connsiteX15" fmla="*/ 1055595 w 1236971"/>
                  <a:gd name="connsiteY15" fmla="*/ 102441 h 325842"/>
                  <a:gd name="connsiteX16" fmla="*/ 460124 w 1236971"/>
                  <a:gd name="connsiteY16" fmla="*/ 303449 h 325842"/>
                  <a:gd name="connsiteX17" fmla="*/ 460124 w 1236971"/>
                  <a:gd name="connsiteY17" fmla="*/ 303449 h 325842"/>
                  <a:gd name="connsiteX18" fmla="*/ 162407 w 1236971"/>
                  <a:gd name="connsiteY18" fmla="*/ 241412 h 325842"/>
                  <a:gd name="connsiteX19" fmla="*/ 162407 w 1236971"/>
                  <a:gd name="connsiteY19" fmla="*/ 241412 h 325842"/>
                  <a:gd name="connsiteX20" fmla="*/ 341938 w 1236971"/>
                  <a:gd name="connsiteY20" fmla="*/ 259327 h 325842"/>
                  <a:gd name="connsiteX21" fmla="*/ 341938 w 1236971"/>
                  <a:gd name="connsiteY21" fmla="*/ 259327 h 325842"/>
                  <a:gd name="connsiteX22" fmla="*/ 1055595 w 1236971"/>
                  <a:gd name="connsiteY22" fmla="*/ 102441 h 325842"/>
                  <a:gd name="connsiteX23" fmla="*/ 76794 w 1236971"/>
                  <a:gd name="connsiteY23" fmla="*/ 191954 h 325842"/>
                  <a:gd name="connsiteX24" fmla="*/ 69790 w 1236971"/>
                  <a:gd name="connsiteY24" fmla="*/ 200690 h 325842"/>
                  <a:gd name="connsiteX25" fmla="*/ 76794 w 1236971"/>
                  <a:gd name="connsiteY25" fmla="*/ 191954 h 32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6971" h="325842">
                    <a:moveTo>
                      <a:pt x="1140947" y="43327"/>
                    </a:moveTo>
                    <a:cubicBezTo>
                      <a:pt x="1140534" y="43232"/>
                      <a:pt x="1032915" y="91673"/>
                      <a:pt x="879301" y="140114"/>
                    </a:cubicBezTo>
                    <a:lnTo>
                      <a:pt x="879301" y="140114"/>
                    </a:lnTo>
                    <a:cubicBezTo>
                      <a:pt x="725715" y="188555"/>
                      <a:pt x="526138" y="236997"/>
                      <a:pt x="341938" y="236901"/>
                    </a:cubicBezTo>
                    <a:lnTo>
                      <a:pt x="341938" y="236901"/>
                    </a:lnTo>
                    <a:cubicBezTo>
                      <a:pt x="245150" y="236901"/>
                      <a:pt x="152883" y="223560"/>
                      <a:pt x="74126" y="190366"/>
                    </a:cubicBezTo>
                    <a:lnTo>
                      <a:pt x="74126" y="190366"/>
                    </a:lnTo>
                    <a:lnTo>
                      <a:pt x="0" y="159141"/>
                    </a:lnTo>
                    <a:lnTo>
                      <a:pt x="62786" y="209457"/>
                    </a:lnTo>
                    <a:cubicBezTo>
                      <a:pt x="63952" y="210378"/>
                      <a:pt x="208462" y="325811"/>
                      <a:pt x="460124" y="325843"/>
                    </a:cubicBezTo>
                    <a:lnTo>
                      <a:pt x="460124" y="325843"/>
                    </a:lnTo>
                    <a:cubicBezTo>
                      <a:pt x="640910" y="325906"/>
                      <a:pt x="876506" y="266029"/>
                      <a:pt x="1152223" y="62545"/>
                    </a:cubicBezTo>
                    <a:lnTo>
                      <a:pt x="1152223" y="62545"/>
                    </a:lnTo>
                    <a:lnTo>
                      <a:pt x="1236972" y="0"/>
                    </a:lnTo>
                    <a:lnTo>
                      <a:pt x="1140947" y="43327"/>
                    </a:lnTo>
                    <a:close/>
                    <a:moveTo>
                      <a:pt x="1055595" y="102441"/>
                    </a:moveTo>
                    <a:cubicBezTo>
                      <a:pt x="819170" y="256945"/>
                      <a:pt x="617712" y="303385"/>
                      <a:pt x="460124" y="303449"/>
                    </a:cubicBezTo>
                    <a:lnTo>
                      <a:pt x="460124" y="303449"/>
                    </a:lnTo>
                    <a:cubicBezTo>
                      <a:pt x="328479" y="303480"/>
                      <a:pt x="227569" y="271239"/>
                      <a:pt x="162407" y="241412"/>
                    </a:cubicBezTo>
                    <a:lnTo>
                      <a:pt x="162407" y="241412"/>
                    </a:lnTo>
                    <a:cubicBezTo>
                      <a:pt x="219332" y="253991"/>
                      <a:pt x="279901" y="259327"/>
                      <a:pt x="341938" y="259327"/>
                    </a:cubicBezTo>
                    <a:lnTo>
                      <a:pt x="341938" y="259327"/>
                    </a:lnTo>
                    <a:cubicBezTo>
                      <a:pt x="610442" y="259168"/>
                      <a:pt x="907635" y="159427"/>
                      <a:pt x="1055595" y="102441"/>
                    </a:cubicBezTo>
                    <a:close/>
                    <a:moveTo>
                      <a:pt x="76794" y="191954"/>
                    </a:moveTo>
                    <a:lnTo>
                      <a:pt x="69790" y="200690"/>
                    </a:lnTo>
                    <a:lnTo>
                      <a:pt x="76794" y="191954"/>
                    </a:ln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sp>
            <p:nvSpPr>
              <p:cNvPr id="66" name="图形 3">
                <a:extLst>
                  <a:ext uri="{FF2B5EF4-FFF2-40B4-BE49-F238E27FC236}">
                    <a16:creationId xmlns:a16="http://schemas.microsoft.com/office/drawing/2014/main" id="{14A0673D-C31E-7EE8-089B-B8B018DB3192}"/>
                  </a:ext>
                </a:extLst>
              </p:cNvPr>
              <p:cNvSpPr/>
              <p:nvPr/>
            </p:nvSpPr>
            <p:spPr>
              <a:xfrm>
                <a:off x="3286630" y="4331523"/>
                <a:ext cx="287629" cy="125152"/>
              </a:xfrm>
              <a:custGeom>
                <a:avLst/>
                <a:gdLst>
                  <a:gd name="connsiteX0" fmla="*/ 0 w 287629"/>
                  <a:gd name="connsiteY0" fmla="*/ 84049 h 125152"/>
                  <a:gd name="connsiteX1" fmla="*/ 12579 w 287629"/>
                  <a:gd name="connsiteY1" fmla="*/ 125153 h 125152"/>
                  <a:gd name="connsiteX2" fmla="*/ 287629 w 287629"/>
                  <a:gd name="connsiteY2" fmla="*/ 41104 h 125152"/>
                  <a:gd name="connsiteX3" fmla="*/ 275051 w 287629"/>
                  <a:gd name="connsiteY3" fmla="*/ 0 h 125152"/>
                </a:gdLst>
                <a:ahLst/>
                <a:cxnLst>
                  <a:cxn ang="0">
                    <a:pos x="connsiteX0" y="connsiteY0"/>
                  </a:cxn>
                  <a:cxn ang="0">
                    <a:pos x="connsiteX1" y="connsiteY1"/>
                  </a:cxn>
                  <a:cxn ang="0">
                    <a:pos x="connsiteX2" y="connsiteY2"/>
                  </a:cxn>
                  <a:cxn ang="0">
                    <a:pos x="connsiteX3" y="connsiteY3"/>
                  </a:cxn>
                </a:cxnLst>
                <a:rect l="l" t="t" r="r" b="b"/>
                <a:pathLst>
                  <a:path w="287629" h="125152">
                    <a:moveTo>
                      <a:pt x="0" y="84049"/>
                    </a:moveTo>
                    <a:lnTo>
                      <a:pt x="12579" y="125153"/>
                    </a:lnTo>
                    <a:lnTo>
                      <a:pt x="287629" y="41104"/>
                    </a:lnTo>
                    <a:lnTo>
                      <a:pt x="275051" y="0"/>
                    </a:lnTo>
                    <a:close/>
                  </a:path>
                </a:pathLst>
              </a:custGeom>
              <a:solidFill>
                <a:srgbClr val="373435"/>
              </a:solidFill>
              <a:ln w="318" cap="flat">
                <a:noFill/>
                <a:prstDash val="solid"/>
                <a:miter/>
              </a:ln>
            </p:spPr>
            <p:txBody>
              <a:bodyPr rtlCol="0" anchor="ctr"/>
              <a:lstStyle/>
              <a:p>
                <a:endParaRPr lang="zh-CN" altLang="en-US">
                  <a:cs typeface="+mn-ea"/>
                  <a:sym typeface="+mn-lt"/>
                </a:endParaRPr>
              </a:p>
            </p:txBody>
          </p:sp>
          <p:sp>
            <p:nvSpPr>
              <p:cNvPr id="67" name="图形 3">
                <a:extLst>
                  <a:ext uri="{FF2B5EF4-FFF2-40B4-BE49-F238E27FC236}">
                    <a16:creationId xmlns:a16="http://schemas.microsoft.com/office/drawing/2014/main" id="{26F03CD6-FE04-5C27-12A0-88AE38E61789}"/>
                  </a:ext>
                </a:extLst>
              </p:cNvPr>
              <p:cNvSpPr/>
              <p:nvPr/>
            </p:nvSpPr>
            <p:spPr>
              <a:xfrm>
                <a:off x="3279642" y="4324534"/>
                <a:ext cx="301605" cy="139129"/>
              </a:xfrm>
              <a:custGeom>
                <a:avLst/>
                <a:gdLst>
                  <a:gd name="connsiteX0" fmla="*/ 294618 w 301605"/>
                  <a:gd name="connsiteY0" fmla="*/ 48092 h 139129"/>
                  <a:gd name="connsiteX1" fmla="*/ 296269 w 301605"/>
                  <a:gd name="connsiteY1" fmla="*/ 53428 h 139129"/>
                  <a:gd name="connsiteX2" fmla="*/ 15851 w 301605"/>
                  <a:gd name="connsiteY2" fmla="*/ 139129 h 139129"/>
                  <a:gd name="connsiteX3" fmla="*/ 0 w 301605"/>
                  <a:gd name="connsiteY3" fmla="*/ 87321 h 139129"/>
                  <a:gd name="connsiteX4" fmla="*/ 285787 w 301605"/>
                  <a:gd name="connsiteY4" fmla="*/ 0 h 139129"/>
                  <a:gd name="connsiteX5" fmla="*/ 301606 w 301605"/>
                  <a:gd name="connsiteY5" fmla="*/ 51808 h 139129"/>
                  <a:gd name="connsiteX6" fmla="*/ 296269 w 301605"/>
                  <a:gd name="connsiteY6" fmla="*/ 53428 h 139129"/>
                  <a:gd name="connsiteX7" fmla="*/ 294618 w 301605"/>
                  <a:gd name="connsiteY7" fmla="*/ 48092 h 139129"/>
                  <a:gd name="connsiteX8" fmla="*/ 289250 w 301605"/>
                  <a:gd name="connsiteY8" fmla="*/ 49712 h 139129"/>
                  <a:gd name="connsiteX9" fmla="*/ 278354 w 301605"/>
                  <a:gd name="connsiteY9" fmla="*/ 13976 h 139129"/>
                  <a:gd name="connsiteX10" fmla="*/ 13976 w 301605"/>
                  <a:gd name="connsiteY10" fmla="*/ 94754 h 139129"/>
                  <a:gd name="connsiteX11" fmla="*/ 23283 w 301605"/>
                  <a:gd name="connsiteY11" fmla="*/ 125153 h 139129"/>
                  <a:gd name="connsiteX12" fmla="*/ 292966 w 301605"/>
                  <a:gd name="connsiteY12" fmla="*/ 42724 h 139129"/>
                  <a:gd name="connsiteX13" fmla="*/ 294618 w 301605"/>
                  <a:gd name="connsiteY13" fmla="*/ 48092 h 139129"/>
                  <a:gd name="connsiteX14" fmla="*/ 289250 w 301605"/>
                  <a:gd name="connsiteY14" fmla="*/ 49712 h 1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605" h="139129">
                    <a:moveTo>
                      <a:pt x="294618" y="48092"/>
                    </a:moveTo>
                    <a:lnTo>
                      <a:pt x="296269" y="53428"/>
                    </a:lnTo>
                    <a:lnTo>
                      <a:pt x="15851" y="139129"/>
                    </a:lnTo>
                    <a:lnTo>
                      <a:pt x="0" y="87321"/>
                    </a:lnTo>
                    <a:lnTo>
                      <a:pt x="285787" y="0"/>
                    </a:lnTo>
                    <a:lnTo>
                      <a:pt x="301606" y="51808"/>
                    </a:lnTo>
                    <a:lnTo>
                      <a:pt x="296269" y="53428"/>
                    </a:lnTo>
                    <a:lnTo>
                      <a:pt x="294618" y="48092"/>
                    </a:lnTo>
                    <a:lnTo>
                      <a:pt x="289250" y="49712"/>
                    </a:lnTo>
                    <a:lnTo>
                      <a:pt x="278354" y="13976"/>
                    </a:lnTo>
                    <a:lnTo>
                      <a:pt x="13976" y="94754"/>
                    </a:lnTo>
                    <a:lnTo>
                      <a:pt x="23283" y="125153"/>
                    </a:lnTo>
                    <a:lnTo>
                      <a:pt x="292966" y="42724"/>
                    </a:lnTo>
                    <a:lnTo>
                      <a:pt x="294618" y="48092"/>
                    </a:lnTo>
                    <a:lnTo>
                      <a:pt x="289250" y="49712"/>
                    </a:ln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sp>
            <p:nvSpPr>
              <p:cNvPr id="68" name="图形 3">
                <a:extLst>
                  <a:ext uri="{FF2B5EF4-FFF2-40B4-BE49-F238E27FC236}">
                    <a16:creationId xmlns:a16="http://schemas.microsoft.com/office/drawing/2014/main" id="{0FCEB590-6001-ECCB-D63F-938122442F7C}"/>
                  </a:ext>
                </a:extLst>
              </p:cNvPr>
              <p:cNvSpPr/>
              <p:nvPr/>
            </p:nvSpPr>
            <p:spPr>
              <a:xfrm>
                <a:off x="3516335" y="3962004"/>
                <a:ext cx="269381" cy="829979"/>
              </a:xfrm>
              <a:custGeom>
                <a:avLst/>
                <a:gdLst>
                  <a:gd name="connsiteX0" fmla="*/ 18663 w 269381"/>
                  <a:gd name="connsiteY0" fmla="*/ 829980 h 829979"/>
                  <a:gd name="connsiteX1" fmla="*/ 269382 w 269381"/>
                  <a:gd name="connsiteY1" fmla="*/ 794403 h 829979"/>
                  <a:gd name="connsiteX2" fmla="*/ 209601 w 269381"/>
                  <a:gd name="connsiteY2" fmla="*/ 0 h 829979"/>
                  <a:gd name="connsiteX3" fmla="*/ 18663 w 269381"/>
                  <a:gd name="connsiteY3" fmla="*/ 829980 h 829979"/>
                  <a:gd name="connsiteX4" fmla="*/ 18663 w 269381"/>
                  <a:gd name="connsiteY4" fmla="*/ 829980 h 829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81" h="829979">
                    <a:moveTo>
                      <a:pt x="18663" y="829980"/>
                    </a:moveTo>
                    <a:lnTo>
                      <a:pt x="269382" y="794403"/>
                    </a:lnTo>
                    <a:cubicBezTo>
                      <a:pt x="71107" y="565666"/>
                      <a:pt x="209601" y="0"/>
                      <a:pt x="209601" y="0"/>
                    </a:cubicBezTo>
                    <a:cubicBezTo>
                      <a:pt x="-88225" y="422725"/>
                      <a:pt x="18663" y="829980"/>
                      <a:pt x="18663" y="829980"/>
                    </a:cubicBezTo>
                    <a:lnTo>
                      <a:pt x="18663" y="829980"/>
                    </a:lnTo>
                    <a:close/>
                  </a:path>
                </a:pathLst>
              </a:custGeom>
              <a:solidFill>
                <a:srgbClr val="373435"/>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CCDB0E01-9ED8-46B6-D32B-0BE896BBA510}"/>
                  </a:ext>
                </a:extLst>
              </p:cNvPr>
              <p:cNvSpPr/>
              <p:nvPr/>
            </p:nvSpPr>
            <p:spPr>
              <a:xfrm>
                <a:off x="3505140" y="3907051"/>
                <a:ext cx="302495" cy="897448"/>
              </a:xfrm>
              <a:custGeom>
                <a:avLst/>
                <a:gdLst>
                  <a:gd name="connsiteX0" fmla="*/ 211648 w 302495"/>
                  <a:gd name="connsiteY0" fmla="*/ 48473 h 897448"/>
                  <a:gd name="connsiteX1" fmla="*/ 0 w 302495"/>
                  <a:gd name="connsiteY1" fmla="*/ 700253 h 897448"/>
                  <a:gd name="connsiteX2" fmla="*/ 0 w 302495"/>
                  <a:gd name="connsiteY2" fmla="*/ 700253 h 897448"/>
                  <a:gd name="connsiteX3" fmla="*/ 18995 w 302495"/>
                  <a:gd name="connsiteY3" fmla="*/ 887792 h 897448"/>
                  <a:gd name="connsiteX4" fmla="*/ 18995 w 302495"/>
                  <a:gd name="connsiteY4" fmla="*/ 887792 h 897448"/>
                  <a:gd name="connsiteX5" fmla="*/ 21536 w 302495"/>
                  <a:gd name="connsiteY5" fmla="*/ 897448 h 897448"/>
                  <a:gd name="connsiteX6" fmla="*/ 282134 w 302495"/>
                  <a:gd name="connsiteY6" fmla="*/ 860474 h 897448"/>
                  <a:gd name="connsiteX7" fmla="*/ 280578 w 302495"/>
                  <a:gd name="connsiteY7" fmla="*/ 849356 h 897448"/>
                  <a:gd name="connsiteX8" fmla="*/ 282134 w 302495"/>
                  <a:gd name="connsiteY8" fmla="*/ 860474 h 897448"/>
                  <a:gd name="connsiteX9" fmla="*/ 302495 w 302495"/>
                  <a:gd name="connsiteY9" fmla="*/ 857552 h 897448"/>
                  <a:gd name="connsiteX10" fmla="*/ 289059 w 302495"/>
                  <a:gd name="connsiteY10" fmla="*/ 842019 h 897448"/>
                  <a:gd name="connsiteX11" fmla="*/ 184966 w 302495"/>
                  <a:gd name="connsiteY11" fmla="*/ 452679 h 897448"/>
                  <a:gd name="connsiteX12" fmla="*/ 184966 w 302495"/>
                  <a:gd name="connsiteY12" fmla="*/ 452679 h 897448"/>
                  <a:gd name="connsiteX13" fmla="*/ 231692 w 302495"/>
                  <a:gd name="connsiteY13" fmla="*/ 57589 h 897448"/>
                  <a:gd name="connsiteX14" fmla="*/ 231692 w 302495"/>
                  <a:gd name="connsiteY14" fmla="*/ 57589 h 897448"/>
                  <a:gd name="connsiteX15" fmla="*/ 245764 w 302495"/>
                  <a:gd name="connsiteY15" fmla="*/ 0 h 897448"/>
                  <a:gd name="connsiteX16" fmla="*/ 211648 w 302495"/>
                  <a:gd name="connsiteY16" fmla="*/ 48473 h 897448"/>
                  <a:gd name="connsiteX17" fmla="*/ 22394 w 302495"/>
                  <a:gd name="connsiteY17" fmla="*/ 700253 h 897448"/>
                  <a:gd name="connsiteX18" fmla="*/ 197735 w 302495"/>
                  <a:gd name="connsiteY18" fmla="*/ 109525 h 897448"/>
                  <a:gd name="connsiteX19" fmla="*/ 197735 w 302495"/>
                  <a:gd name="connsiteY19" fmla="*/ 109525 h 897448"/>
                  <a:gd name="connsiteX20" fmla="*/ 162540 w 302495"/>
                  <a:gd name="connsiteY20" fmla="*/ 452679 h 897448"/>
                  <a:gd name="connsiteX21" fmla="*/ 162540 w 302495"/>
                  <a:gd name="connsiteY21" fmla="*/ 452679 h 897448"/>
                  <a:gd name="connsiteX22" fmla="*/ 259454 w 302495"/>
                  <a:gd name="connsiteY22" fmla="*/ 841034 h 897448"/>
                  <a:gd name="connsiteX23" fmla="*/ 259454 w 302495"/>
                  <a:gd name="connsiteY23" fmla="*/ 841034 h 897448"/>
                  <a:gd name="connsiteX24" fmla="*/ 38531 w 302495"/>
                  <a:gd name="connsiteY24" fmla="*/ 872386 h 897448"/>
                  <a:gd name="connsiteX25" fmla="*/ 22394 w 302495"/>
                  <a:gd name="connsiteY25" fmla="*/ 700253 h 897448"/>
                  <a:gd name="connsiteX26" fmla="*/ 22394 w 302495"/>
                  <a:gd name="connsiteY26" fmla="*/ 700253 h 8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2495" h="897448">
                    <a:moveTo>
                      <a:pt x="211648" y="48473"/>
                    </a:moveTo>
                    <a:cubicBezTo>
                      <a:pt x="36656" y="296873"/>
                      <a:pt x="-32" y="540286"/>
                      <a:pt x="0" y="700253"/>
                    </a:cubicBezTo>
                    <a:lnTo>
                      <a:pt x="0" y="700253"/>
                    </a:lnTo>
                    <a:cubicBezTo>
                      <a:pt x="0" y="815082"/>
                      <a:pt x="18805" y="887093"/>
                      <a:pt x="18995" y="887792"/>
                    </a:cubicBezTo>
                    <a:lnTo>
                      <a:pt x="18995" y="887792"/>
                    </a:lnTo>
                    <a:lnTo>
                      <a:pt x="21536" y="897448"/>
                    </a:lnTo>
                    <a:lnTo>
                      <a:pt x="282134" y="860474"/>
                    </a:lnTo>
                    <a:lnTo>
                      <a:pt x="280578" y="849356"/>
                    </a:lnTo>
                    <a:lnTo>
                      <a:pt x="282134" y="860474"/>
                    </a:lnTo>
                    <a:lnTo>
                      <a:pt x="302495" y="857552"/>
                    </a:lnTo>
                    <a:lnTo>
                      <a:pt x="289059" y="842019"/>
                    </a:lnTo>
                    <a:cubicBezTo>
                      <a:pt x="209393" y="750568"/>
                      <a:pt x="184775" y="598733"/>
                      <a:pt x="184966" y="452679"/>
                    </a:cubicBezTo>
                    <a:lnTo>
                      <a:pt x="184966" y="452679"/>
                    </a:lnTo>
                    <a:cubicBezTo>
                      <a:pt x="184902" y="248718"/>
                      <a:pt x="231565" y="57971"/>
                      <a:pt x="231692" y="57589"/>
                    </a:cubicBezTo>
                    <a:lnTo>
                      <a:pt x="231692" y="57589"/>
                    </a:lnTo>
                    <a:lnTo>
                      <a:pt x="245764" y="0"/>
                    </a:lnTo>
                    <a:lnTo>
                      <a:pt x="211648" y="48473"/>
                    </a:lnTo>
                    <a:close/>
                    <a:moveTo>
                      <a:pt x="22394" y="700253"/>
                    </a:moveTo>
                    <a:cubicBezTo>
                      <a:pt x="22426" y="553913"/>
                      <a:pt x="53619" y="336293"/>
                      <a:pt x="197735" y="109525"/>
                    </a:cubicBezTo>
                    <a:lnTo>
                      <a:pt x="197735" y="109525"/>
                    </a:lnTo>
                    <a:cubicBezTo>
                      <a:pt x="183695" y="181948"/>
                      <a:pt x="162572" y="314058"/>
                      <a:pt x="162540" y="452679"/>
                    </a:cubicBezTo>
                    <a:lnTo>
                      <a:pt x="162540" y="452679"/>
                    </a:lnTo>
                    <a:cubicBezTo>
                      <a:pt x="162699" y="593428"/>
                      <a:pt x="183981" y="741356"/>
                      <a:pt x="259454" y="841034"/>
                    </a:cubicBezTo>
                    <a:lnTo>
                      <a:pt x="259454" y="841034"/>
                    </a:lnTo>
                    <a:lnTo>
                      <a:pt x="38531" y="872386"/>
                    </a:lnTo>
                    <a:cubicBezTo>
                      <a:pt x="33671" y="849642"/>
                      <a:pt x="22394" y="788114"/>
                      <a:pt x="22394" y="700253"/>
                    </a:cubicBezTo>
                    <a:lnTo>
                      <a:pt x="22394" y="700253"/>
                    </a:ln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sp>
            <p:nvSpPr>
              <p:cNvPr id="71" name="图形 3">
                <a:extLst>
                  <a:ext uri="{FF2B5EF4-FFF2-40B4-BE49-F238E27FC236}">
                    <a16:creationId xmlns:a16="http://schemas.microsoft.com/office/drawing/2014/main" id="{CA1651BE-62D3-54D8-C4B3-7FB833CCC183}"/>
                  </a:ext>
                </a:extLst>
              </p:cNvPr>
              <p:cNvSpPr/>
              <p:nvPr/>
            </p:nvSpPr>
            <p:spPr>
              <a:xfrm>
                <a:off x="3091510" y="4053295"/>
                <a:ext cx="424842" cy="723600"/>
              </a:xfrm>
              <a:custGeom>
                <a:avLst/>
                <a:gdLst>
                  <a:gd name="connsiteX0" fmla="*/ 88 w 424842"/>
                  <a:gd name="connsiteY0" fmla="*/ 703874 h 723600"/>
                  <a:gd name="connsiteX1" fmla="*/ 307059 w 424842"/>
                  <a:gd name="connsiteY1" fmla="*/ 723600 h 723600"/>
                  <a:gd name="connsiteX2" fmla="*/ 424842 w 424842"/>
                  <a:gd name="connsiteY2" fmla="*/ 0 h 723600"/>
                  <a:gd name="connsiteX3" fmla="*/ 424842 w 424842"/>
                  <a:gd name="connsiteY3" fmla="*/ 0 h 723600"/>
                  <a:gd name="connsiteX4" fmla="*/ 88 w 424842"/>
                  <a:gd name="connsiteY4" fmla="*/ 703874 h 723600"/>
                  <a:gd name="connsiteX5" fmla="*/ 88 w 424842"/>
                  <a:gd name="connsiteY5" fmla="*/ 703874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842" h="723600">
                    <a:moveTo>
                      <a:pt x="88" y="703874"/>
                    </a:moveTo>
                    <a:lnTo>
                      <a:pt x="307059" y="723600"/>
                    </a:lnTo>
                    <a:cubicBezTo>
                      <a:pt x="108784" y="494863"/>
                      <a:pt x="424842" y="0"/>
                      <a:pt x="424842" y="0"/>
                    </a:cubicBezTo>
                    <a:lnTo>
                      <a:pt x="424842" y="0"/>
                    </a:lnTo>
                    <a:cubicBezTo>
                      <a:pt x="-16976" y="361800"/>
                      <a:pt x="88" y="703874"/>
                      <a:pt x="88" y="703874"/>
                    </a:cubicBezTo>
                    <a:lnTo>
                      <a:pt x="88" y="703874"/>
                    </a:lnTo>
                    <a:close/>
                  </a:path>
                </a:pathLst>
              </a:custGeom>
              <a:solidFill>
                <a:srgbClr val="373435"/>
              </a:solidFill>
              <a:ln w="318" cap="flat">
                <a:noFill/>
                <a:prstDash val="solid"/>
                <a:miter/>
              </a:ln>
            </p:spPr>
            <p:txBody>
              <a:bodyPr rtlCol="0" anchor="ctr"/>
              <a:lstStyle/>
              <a:p>
                <a:endParaRPr lang="zh-CN" altLang="en-US">
                  <a:cs typeface="+mn-ea"/>
                  <a:sym typeface="+mn-lt"/>
                </a:endParaRPr>
              </a:p>
            </p:txBody>
          </p:sp>
          <p:sp>
            <p:nvSpPr>
              <p:cNvPr id="72" name="图形 3">
                <a:extLst>
                  <a:ext uri="{FF2B5EF4-FFF2-40B4-BE49-F238E27FC236}">
                    <a16:creationId xmlns:a16="http://schemas.microsoft.com/office/drawing/2014/main" id="{1A7D6646-271D-CDDA-1741-343327CAAEF6}"/>
                  </a:ext>
                </a:extLst>
              </p:cNvPr>
              <p:cNvSpPr/>
              <p:nvPr/>
            </p:nvSpPr>
            <p:spPr>
              <a:xfrm>
                <a:off x="3080292" y="4000089"/>
                <a:ext cx="483326" cy="789702"/>
              </a:xfrm>
              <a:custGeom>
                <a:avLst/>
                <a:gdLst>
                  <a:gd name="connsiteX0" fmla="*/ 428945 w 483326"/>
                  <a:gd name="connsiteY0" fmla="*/ 44534 h 789702"/>
                  <a:gd name="connsiteX1" fmla="*/ 1 w 483326"/>
                  <a:gd name="connsiteY1" fmla="*/ 751934 h 789702"/>
                  <a:gd name="connsiteX2" fmla="*/ 1 w 483326"/>
                  <a:gd name="connsiteY2" fmla="*/ 751934 h 789702"/>
                  <a:gd name="connsiteX3" fmla="*/ 112 w 483326"/>
                  <a:gd name="connsiteY3" fmla="*/ 757652 h 789702"/>
                  <a:gd name="connsiteX4" fmla="*/ 112 w 483326"/>
                  <a:gd name="connsiteY4" fmla="*/ 757652 h 789702"/>
                  <a:gd name="connsiteX5" fmla="*/ 617 w 483326"/>
                  <a:gd name="connsiteY5" fmla="*/ 767626 h 789702"/>
                  <a:gd name="connsiteX6" fmla="*/ 317578 w 483326"/>
                  <a:gd name="connsiteY6" fmla="*/ 787987 h 789702"/>
                  <a:gd name="connsiteX7" fmla="*/ 344324 w 483326"/>
                  <a:gd name="connsiteY7" fmla="*/ 789703 h 789702"/>
                  <a:gd name="connsiteX8" fmla="*/ 326758 w 483326"/>
                  <a:gd name="connsiteY8" fmla="*/ 769468 h 789702"/>
                  <a:gd name="connsiteX9" fmla="*/ 264150 w 483326"/>
                  <a:gd name="connsiteY9" fmla="*/ 577800 h 789702"/>
                  <a:gd name="connsiteX10" fmla="*/ 264150 w 483326"/>
                  <a:gd name="connsiteY10" fmla="*/ 577800 h 789702"/>
                  <a:gd name="connsiteX11" fmla="*/ 445495 w 483326"/>
                  <a:gd name="connsiteY11" fmla="*/ 59241 h 789702"/>
                  <a:gd name="connsiteX12" fmla="*/ 445495 w 483326"/>
                  <a:gd name="connsiteY12" fmla="*/ 59241 h 789702"/>
                  <a:gd name="connsiteX13" fmla="*/ 483327 w 483326"/>
                  <a:gd name="connsiteY13" fmla="*/ 0 h 789702"/>
                  <a:gd name="connsiteX14" fmla="*/ 428945 w 483326"/>
                  <a:gd name="connsiteY14" fmla="*/ 44534 h 789702"/>
                  <a:gd name="connsiteX15" fmla="*/ 393083 w 483326"/>
                  <a:gd name="connsiteY15" fmla="*/ 104538 h 789702"/>
                  <a:gd name="connsiteX16" fmla="*/ 241724 w 483326"/>
                  <a:gd name="connsiteY16" fmla="*/ 577800 h 789702"/>
                  <a:gd name="connsiteX17" fmla="*/ 241724 w 483326"/>
                  <a:gd name="connsiteY17" fmla="*/ 577800 h 789702"/>
                  <a:gd name="connsiteX18" fmla="*/ 294072 w 483326"/>
                  <a:gd name="connsiteY18" fmla="*/ 764037 h 789702"/>
                  <a:gd name="connsiteX19" fmla="*/ 294072 w 483326"/>
                  <a:gd name="connsiteY19" fmla="*/ 764037 h 789702"/>
                  <a:gd name="connsiteX20" fmla="*/ 22503 w 483326"/>
                  <a:gd name="connsiteY20" fmla="*/ 746598 h 789702"/>
                  <a:gd name="connsiteX21" fmla="*/ 393083 w 483326"/>
                  <a:gd name="connsiteY21" fmla="*/ 104538 h 78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3326" h="789702">
                    <a:moveTo>
                      <a:pt x="428945" y="44534"/>
                    </a:moveTo>
                    <a:cubicBezTo>
                      <a:pt x="16036" y="382479"/>
                      <a:pt x="-154" y="705526"/>
                      <a:pt x="1" y="751934"/>
                    </a:cubicBezTo>
                    <a:lnTo>
                      <a:pt x="1" y="751934"/>
                    </a:lnTo>
                    <a:cubicBezTo>
                      <a:pt x="1" y="755524"/>
                      <a:pt x="103" y="757461"/>
                      <a:pt x="112" y="757652"/>
                    </a:cubicBezTo>
                    <a:lnTo>
                      <a:pt x="112" y="757652"/>
                    </a:lnTo>
                    <a:lnTo>
                      <a:pt x="617" y="767626"/>
                    </a:lnTo>
                    <a:lnTo>
                      <a:pt x="317578" y="787987"/>
                    </a:lnTo>
                    <a:lnTo>
                      <a:pt x="344324" y="789703"/>
                    </a:lnTo>
                    <a:lnTo>
                      <a:pt x="326758" y="769468"/>
                    </a:lnTo>
                    <a:cubicBezTo>
                      <a:pt x="281684" y="717470"/>
                      <a:pt x="264150" y="650700"/>
                      <a:pt x="264150" y="577800"/>
                    </a:cubicBezTo>
                    <a:lnTo>
                      <a:pt x="264150" y="577800"/>
                    </a:lnTo>
                    <a:cubicBezTo>
                      <a:pt x="263674" y="345251"/>
                      <a:pt x="444955" y="59527"/>
                      <a:pt x="445495" y="59241"/>
                    </a:cubicBezTo>
                    <a:lnTo>
                      <a:pt x="445495" y="59241"/>
                    </a:lnTo>
                    <a:lnTo>
                      <a:pt x="483327" y="0"/>
                    </a:lnTo>
                    <a:lnTo>
                      <a:pt x="428945" y="44534"/>
                    </a:lnTo>
                    <a:close/>
                    <a:moveTo>
                      <a:pt x="393083" y="104538"/>
                    </a:moveTo>
                    <a:cubicBezTo>
                      <a:pt x="339877" y="200531"/>
                      <a:pt x="242042" y="400712"/>
                      <a:pt x="241724" y="577800"/>
                    </a:cubicBezTo>
                    <a:lnTo>
                      <a:pt x="241724" y="577800"/>
                    </a:lnTo>
                    <a:cubicBezTo>
                      <a:pt x="241692" y="645427"/>
                      <a:pt x="256241" y="710291"/>
                      <a:pt x="294072" y="764037"/>
                    </a:cubicBezTo>
                    <a:lnTo>
                      <a:pt x="294072" y="764037"/>
                    </a:lnTo>
                    <a:lnTo>
                      <a:pt x="22503" y="746598"/>
                    </a:lnTo>
                    <a:cubicBezTo>
                      <a:pt x="23936" y="690914"/>
                      <a:pt x="47782" y="410432"/>
                      <a:pt x="393083" y="104538"/>
                    </a:cubicBezTo>
                    <a:close/>
                  </a:path>
                </a:pathLst>
              </a:custGeom>
              <a:solidFill>
                <a:srgbClr val="F0EEEC"/>
              </a:solidFill>
              <a:ln w="318" cap="flat">
                <a:noFill/>
                <a:prstDash val="solid"/>
                <a:miter/>
              </a:ln>
            </p:spPr>
            <p:txBody>
              <a:bodyPr rtlCol="0" anchor="ctr"/>
              <a:lstStyle/>
              <a:p>
                <a:endParaRPr lang="zh-CN" altLang="en-US">
                  <a:cs typeface="+mn-ea"/>
                  <a:sym typeface="+mn-lt"/>
                </a:endParaRPr>
              </a:p>
            </p:txBody>
          </p:sp>
        </p:grpSp>
        <p:sp>
          <p:nvSpPr>
            <p:cNvPr id="26" name="图形 3">
              <a:extLst>
                <a:ext uri="{FF2B5EF4-FFF2-40B4-BE49-F238E27FC236}">
                  <a16:creationId xmlns:a16="http://schemas.microsoft.com/office/drawing/2014/main" id="{AA72C771-5AE3-7025-5319-4163E68260F4}"/>
                </a:ext>
              </a:extLst>
            </p:cNvPr>
            <p:cNvSpPr/>
            <p:nvPr/>
          </p:nvSpPr>
          <p:spPr>
            <a:xfrm>
              <a:off x="2134731" y="5341195"/>
              <a:ext cx="2588521" cy="612595"/>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27" name="图形 3">
              <a:extLst>
                <a:ext uri="{FF2B5EF4-FFF2-40B4-BE49-F238E27FC236}">
                  <a16:creationId xmlns:a16="http://schemas.microsoft.com/office/drawing/2014/main" id="{9B8C83DA-96A6-CB5E-E53A-4D03CD8EB058}"/>
                </a:ext>
              </a:extLst>
            </p:cNvPr>
            <p:cNvSpPr/>
            <p:nvPr/>
          </p:nvSpPr>
          <p:spPr>
            <a:xfrm>
              <a:off x="2147084" y="6011994"/>
              <a:ext cx="2576168" cy="231636"/>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3" name="文本框 72">
            <a:extLst>
              <a:ext uri="{FF2B5EF4-FFF2-40B4-BE49-F238E27FC236}">
                <a16:creationId xmlns:a16="http://schemas.microsoft.com/office/drawing/2014/main" id="{C2A031A7-C278-4657-8DE9-BD0EE1397B73}"/>
              </a:ext>
            </a:extLst>
          </p:cNvPr>
          <p:cNvSpPr txBox="1"/>
          <p:nvPr/>
        </p:nvSpPr>
        <p:spPr>
          <a:xfrm>
            <a:off x="1300746" y="2345314"/>
            <a:ext cx="5166696" cy="954107"/>
          </a:xfrm>
          <a:prstGeom prst="rect">
            <a:avLst/>
          </a:prstGeom>
          <a:noFill/>
        </p:spPr>
        <p:txBody>
          <a:bodyPr wrap="square">
            <a:spAutoFit/>
          </a:bodyPr>
          <a:lstStyle/>
          <a:p>
            <a:pPr algn="r"/>
            <a:r>
              <a:rPr lang="zh-CN" altLang="zh-CN" sz="2800" kern="100" dirty="0">
                <a:solidFill>
                  <a:srgbClr val="2F318B"/>
                </a:solidFill>
                <a:latin typeface="等线" panose="02010600030101010101" pitchFamily="2" charset="-122"/>
                <a:cs typeface="Times New Roman" panose="02020603050405020304" pitchFamily="18" charset="0"/>
              </a:rPr>
              <a:t>全自动一体化伽玛能谱分析系统</a:t>
            </a:r>
          </a:p>
          <a:p>
            <a:pPr algn="r"/>
            <a:r>
              <a:rPr lang="en-US" altLang="zh-CN" sz="2800" kern="100" dirty="0" err="1">
                <a:solidFill>
                  <a:srgbClr val="2F318B"/>
                </a:solidFill>
                <a:latin typeface="等线" panose="02010600030101010101" pitchFamily="2" charset="-122"/>
                <a:cs typeface="Times New Roman" panose="02020603050405020304" pitchFamily="18" charset="0"/>
              </a:rPr>
              <a:t>GammaStation</a:t>
            </a:r>
            <a:r>
              <a:rPr lang="en-US" altLang="zh-CN" sz="2800" kern="100" dirty="0">
                <a:solidFill>
                  <a:srgbClr val="2F318B"/>
                </a:solidFill>
                <a:effectLst/>
                <a:latin typeface="等线" panose="02010600030101010101" pitchFamily="2" charset="-122"/>
                <a:cs typeface="Times New Roman" panose="02020603050405020304" pitchFamily="18" charset="0"/>
              </a:rPr>
              <a:t> </a:t>
            </a:r>
            <a:endParaRPr lang="zh-CN" altLang="en-US" sz="2800" dirty="0">
              <a:solidFill>
                <a:srgbClr val="2F318B"/>
              </a:solidFill>
            </a:endParaRPr>
          </a:p>
        </p:txBody>
      </p:sp>
      <p:sp>
        <p:nvSpPr>
          <p:cNvPr id="75" name="文本框 74">
            <a:extLst>
              <a:ext uri="{FF2B5EF4-FFF2-40B4-BE49-F238E27FC236}">
                <a16:creationId xmlns:a16="http://schemas.microsoft.com/office/drawing/2014/main" id="{5CD1667E-C423-E1B0-18F5-21D196F31B97}"/>
              </a:ext>
            </a:extLst>
          </p:cNvPr>
          <p:cNvSpPr txBox="1"/>
          <p:nvPr/>
        </p:nvSpPr>
        <p:spPr>
          <a:xfrm>
            <a:off x="2021306" y="8745161"/>
            <a:ext cx="3151943" cy="369332"/>
          </a:xfrm>
          <a:prstGeom prst="rect">
            <a:avLst/>
          </a:prstGeom>
          <a:noFill/>
        </p:spPr>
        <p:txBody>
          <a:bodyPr wrap="square">
            <a:spAutoFit/>
          </a:bodyPr>
          <a:lstStyle/>
          <a:p>
            <a:r>
              <a:rPr lang="zh-CN" altLang="en-US" dirty="0"/>
              <a:t>南京核安核能科技有限公司</a:t>
            </a:r>
          </a:p>
        </p:txBody>
      </p:sp>
      <p:sp>
        <p:nvSpPr>
          <p:cNvPr id="76" name="文本框 75">
            <a:extLst>
              <a:ext uri="{FF2B5EF4-FFF2-40B4-BE49-F238E27FC236}">
                <a16:creationId xmlns:a16="http://schemas.microsoft.com/office/drawing/2014/main" id="{7CC1AEA8-2C51-A4D7-014F-2E18F0F8B1CC}"/>
              </a:ext>
            </a:extLst>
          </p:cNvPr>
          <p:cNvSpPr txBox="1"/>
          <p:nvPr/>
        </p:nvSpPr>
        <p:spPr>
          <a:xfrm>
            <a:off x="2196670" y="3452780"/>
            <a:ext cx="4164917" cy="398780"/>
          </a:xfrm>
          <a:prstGeom prst="rect">
            <a:avLst/>
          </a:prstGeom>
          <a:gradFill>
            <a:gsLst>
              <a:gs pos="0">
                <a:srgbClr val="FF0000"/>
              </a:gs>
              <a:gs pos="100000">
                <a:srgbClr val="2020D0"/>
              </a:gs>
            </a:gsLst>
            <a:lin ang="10800000" scaled="0"/>
          </a:gradFill>
        </p:spPr>
        <p:txBody>
          <a:bodyPr wrap="square" rtlCol="0">
            <a:spAutoFit/>
          </a:bodyPr>
          <a:lstStyle/>
          <a:p>
            <a:pPr algn="dist"/>
            <a:r>
              <a:rPr lang="zh-CN" altLang="en-US" sz="2000" dirty="0">
                <a:solidFill>
                  <a:schemeClr val="bg1"/>
                </a:solidFill>
                <a:latin typeface="思源黑体 CN Light" panose="020B0300000000000000" pitchFamily="34" charset="-122"/>
                <a:ea typeface="思源黑体 CN Light" panose="020B0300000000000000" pitchFamily="34" charset="-122"/>
                <a:cs typeface="Noto Sans S Chinese Medium" panose="020B0600000000000000" charset="-122"/>
              </a:rPr>
              <a:t>高性能、一体化、操作简便</a:t>
            </a:r>
          </a:p>
        </p:txBody>
      </p:sp>
      <p:pic>
        <p:nvPicPr>
          <p:cNvPr id="3" name="图片 2">
            <a:extLst>
              <a:ext uri="{FF2B5EF4-FFF2-40B4-BE49-F238E27FC236}">
                <a16:creationId xmlns:a16="http://schemas.microsoft.com/office/drawing/2014/main" id="{0E650F15-5A17-0669-31BD-DFA24424A3D4}"/>
              </a:ext>
            </a:extLst>
          </p:cNvPr>
          <p:cNvPicPr>
            <a:picLocks noChangeAspect="1"/>
          </p:cNvPicPr>
          <p:nvPr/>
        </p:nvPicPr>
        <p:blipFill>
          <a:blip r:embed="rId3"/>
          <a:stretch>
            <a:fillRect/>
          </a:stretch>
        </p:blipFill>
        <p:spPr>
          <a:xfrm>
            <a:off x="1012817" y="3899222"/>
            <a:ext cx="4964189" cy="4648484"/>
          </a:xfrm>
          <a:prstGeom prst="rect">
            <a:avLst/>
          </a:prstGeom>
        </p:spPr>
      </p:pic>
    </p:spTree>
    <p:custDataLst>
      <p:tags r:id="rId1"/>
    </p:custDataLst>
    <p:extLst>
      <p:ext uri="{BB962C8B-B14F-4D97-AF65-F5344CB8AC3E}">
        <p14:creationId xmlns:p14="http://schemas.microsoft.com/office/powerpoint/2010/main" val="111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7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A008-1A4D-A597-E98E-6C5E0FC1EB48}"/>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6AE70E88-01CB-FEF4-7624-0FBC66A71CC0}"/>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910A3B68-43F5-E841-483E-18209058E772}"/>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B81A6566-FEF7-F227-713C-58149B891530}"/>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E7CBC252-B885-E95E-5C33-ACF212C85CBA}"/>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8A59056F-F58B-78AF-C0A9-935110903927}"/>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9AF5F57D-FCCA-E6F2-CDE2-9202FD1056AF}"/>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B91D4CB9-3296-7786-10D3-09040216ABD0}"/>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31C80F7-0692-9006-CEFA-8CE509949C86}"/>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37EF180-1F8D-B5FC-E527-72A6B9304243}"/>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ED150C4E-6818-21A6-2C7D-CD9717DE6549}"/>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20349C60-DB3B-BDBC-28F6-CA7C2C89034D}"/>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73151EAC-ED13-B383-5581-7096B619A351}"/>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D3A24723-36B9-5897-9917-8CE813B24DF4}"/>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FA7C6D95-48B2-FB03-AE2A-7ABADA912C11}"/>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8745A9C6-2A27-9A5C-8A15-609C98D2BCB4}"/>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CFF96BCC-8EE3-ECF7-A6F6-55B29A6C76F6}"/>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149017AB-2F54-703F-80A7-6063875E6729}"/>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B628E388-CDD8-E971-D6BC-E8C54241631C}"/>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1E21CE67-3A8C-9966-57F0-A7E06ACF548F}"/>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AD12FEF6-F83B-C8A7-86DA-5CBC39B31050}"/>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5499907A-3744-91AA-803D-DE0347D5E12B}"/>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52267E93-AB76-2720-7EA0-4684DA58E793}"/>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A4ACF5C3-4B5A-D02E-D844-280FEA250E52}"/>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8A66D77-5D6B-8F9D-7BCE-9110032BA3E7}"/>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5378A70E-6B43-94D0-25F7-ADF8CE1F4F42}"/>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2DB0CB80-426E-F73E-B00D-1CD6DBA015C4}"/>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AE2675B6-1FEE-F518-F202-5516DDBF3984}"/>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C00A3CF9-D50A-1288-4602-55368B0187B3}"/>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6F3CD72B-3912-C000-8088-CFC17907E86C}"/>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4ED3AA39-31EB-1B7F-0B7B-EEC6A25FF4E7}"/>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3D42C8B8-C272-939D-C9EC-13BF97B85987}"/>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19C1EDE5-0D6A-2AB5-4EB5-D2EFAD1BCE15}"/>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61695946-27C5-1882-DCF6-BB71F4C88C6D}"/>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AB872A49-12F6-D4BA-5605-6F4B3F0E8AB2}"/>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1B44B6FD-A886-6F4B-8C49-393E27E65406}"/>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EA55F249-46EC-F52C-0F8C-4E7E409CE2D1}"/>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91560139-A8B6-9C9E-73D2-F707E98A4E05}"/>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16C8A71C-61E0-5497-5346-F42E5E762AA9}"/>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3" name="文本框 2">
            <a:extLst>
              <a:ext uri="{FF2B5EF4-FFF2-40B4-BE49-F238E27FC236}">
                <a16:creationId xmlns:a16="http://schemas.microsoft.com/office/drawing/2014/main" id="{68ACDEE3-97DE-9DC1-42A3-E271D47E1093}"/>
              </a:ext>
            </a:extLst>
          </p:cNvPr>
          <p:cNvSpPr txBox="1"/>
          <p:nvPr/>
        </p:nvSpPr>
        <p:spPr>
          <a:xfrm>
            <a:off x="546644" y="1406479"/>
            <a:ext cx="5834648" cy="8279190"/>
          </a:xfrm>
          <a:prstGeom prst="rect">
            <a:avLst/>
          </a:prstGeom>
          <a:noFill/>
        </p:spPr>
        <p:txBody>
          <a:bodyPr wrap="square" rtlCol="0" anchor="t">
            <a:spAutoFit/>
          </a:bodyPr>
          <a:lstStyle/>
          <a:p>
            <a:r>
              <a:rPr lang="zh-CN" altLang="zh-CN" sz="1400" kern="0" dirty="0">
                <a:solidFill>
                  <a:srgbClr val="141414"/>
                </a:solidFill>
                <a:latin typeface="等线" panose="02010600030101010101" pitchFamily="2" charset="-122"/>
                <a:ea typeface="仿宋" panose="02010609060101010101" pitchFamily="49" charset="-122"/>
              </a:rPr>
              <a:t>系统总体典型指标（最小探测下限）</a:t>
            </a:r>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备注：</a:t>
            </a:r>
            <a:endParaRPr lang="en-US" altLang="zh-CN" sz="1400" kern="0" dirty="0">
              <a:solidFill>
                <a:srgbClr val="141414"/>
              </a:solidFill>
              <a:latin typeface="仿宋" panose="02010609060101010101" pitchFamily="49" charset="-122"/>
              <a:ea typeface="仿宋" panose="02010609060101010101" pitchFamily="49" charset="-122"/>
            </a:endParaRPr>
          </a:p>
          <a:p>
            <a:pPr algn="just">
              <a:lnSpc>
                <a:spcPct val="150000"/>
              </a:lnSpc>
            </a:pPr>
            <a:r>
              <a:rPr lang="en-US" altLang="zh-CN" sz="1400" kern="0" dirty="0">
                <a:solidFill>
                  <a:srgbClr val="141414"/>
                </a:solidFill>
                <a:latin typeface="仿宋" panose="02010609060101010101" pitchFamily="49" charset="-122"/>
                <a:ea typeface="仿宋" panose="02010609060101010101" pitchFamily="49" charset="-122"/>
              </a:rPr>
              <a:t>1.</a:t>
            </a:r>
            <a:r>
              <a:rPr lang="zh-CN" altLang="zh-CN" sz="1400" kern="0" dirty="0">
                <a:solidFill>
                  <a:srgbClr val="141414"/>
                </a:solidFill>
                <a:latin typeface="仿宋" panose="02010609060101010101" pitchFamily="49" charset="-122"/>
                <a:ea typeface="仿宋" panose="02010609060101010101" pitchFamily="49" charset="-122"/>
              </a:rPr>
              <a:t>本次测量用的马林杯为核安核能公司生产的标准马林杯，材质为聚乙烯。</a:t>
            </a:r>
          </a:p>
          <a:p>
            <a:pPr algn="just">
              <a:lnSpc>
                <a:spcPct val="150000"/>
              </a:lnSpc>
            </a:pPr>
            <a:r>
              <a:rPr lang="en-US" altLang="zh-CN" sz="1400" kern="0" dirty="0">
                <a:solidFill>
                  <a:srgbClr val="141414"/>
                </a:solidFill>
                <a:latin typeface="仿宋" panose="02010609060101010101" pitchFamily="49" charset="-122"/>
                <a:ea typeface="仿宋" panose="02010609060101010101" pitchFamily="49" charset="-122"/>
              </a:rPr>
              <a:t>2.</a:t>
            </a:r>
            <a:r>
              <a:rPr lang="zh-CN" altLang="zh-CN" sz="1400" kern="0" dirty="0">
                <a:solidFill>
                  <a:srgbClr val="141414"/>
                </a:solidFill>
                <a:latin typeface="仿宋" panose="02010609060101010101" pitchFamily="49" charset="-122"/>
                <a:ea typeface="仿宋" panose="02010609060101010101" pitchFamily="49" charset="-122"/>
              </a:rPr>
              <a:t>环境本底水平为</a:t>
            </a:r>
            <a:r>
              <a:rPr lang="en-US" altLang="zh-CN" sz="1400" kern="0" dirty="0">
                <a:solidFill>
                  <a:srgbClr val="141414"/>
                </a:solidFill>
                <a:latin typeface="仿宋" panose="02010609060101010101" pitchFamily="49" charset="-122"/>
                <a:ea typeface="仿宋" panose="02010609060101010101" pitchFamily="49" charset="-122"/>
              </a:rPr>
              <a:t>0.06</a:t>
            </a:r>
            <a:r>
              <a:rPr lang="zh-CN" altLang="zh-CN" sz="1400" kern="0" dirty="0">
                <a:solidFill>
                  <a:srgbClr val="141414"/>
                </a:solidFill>
                <a:latin typeface="仿宋" panose="02010609060101010101" pitchFamily="49" charset="-122"/>
                <a:ea typeface="仿宋" panose="02010609060101010101" pitchFamily="49" charset="-122"/>
              </a:rPr>
              <a:t>μ</a:t>
            </a:r>
            <a:r>
              <a:rPr lang="en-US" altLang="zh-CN" sz="1400" kern="0" dirty="0" err="1">
                <a:solidFill>
                  <a:srgbClr val="141414"/>
                </a:solidFill>
                <a:latin typeface="仿宋" panose="02010609060101010101" pitchFamily="49" charset="-122"/>
                <a:ea typeface="仿宋" panose="02010609060101010101" pitchFamily="49" charset="-122"/>
              </a:rPr>
              <a:t>Sv</a:t>
            </a:r>
            <a:r>
              <a:rPr lang="en-US" altLang="zh-CN" sz="1400" kern="0" dirty="0">
                <a:solidFill>
                  <a:srgbClr val="141414"/>
                </a:solidFill>
                <a:latin typeface="仿宋" panose="02010609060101010101" pitchFamily="49" charset="-122"/>
                <a:ea typeface="仿宋" panose="02010609060101010101" pitchFamily="49" charset="-122"/>
              </a:rPr>
              <a:t>/H</a:t>
            </a:r>
            <a:endParaRPr lang="zh-CN" altLang="zh-CN" sz="1400" kern="0" dirty="0">
              <a:solidFill>
                <a:srgbClr val="141414"/>
              </a:solidFill>
              <a:latin typeface="仿宋" panose="02010609060101010101" pitchFamily="49" charset="-122"/>
              <a:ea typeface="仿宋" panose="02010609060101010101" pitchFamily="49" charset="-122"/>
            </a:endParaRP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总体尺寸：高</a:t>
            </a:r>
            <a:r>
              <a:rPr lang="en-US" altLang="zh-CN" sz="1400" kern="0" dirty="0">
                <a:solidFill>
                  <a:srgbClr val="141414"/>
                </a:solidFill>
                <a:latin typeface="仿宋" panose="02010609060101010101" pitchFamily="49" charset="-122"/>
                <a:ea typeface="仿宋" panose="02010609060101010101" pitchFamily="49" charset="-122"/>
              </a:rPr>
              <a:t> 2000 mm, </a:t>
            </a:r>
            <a:r>
              <a:rPr lang="zh-CN" altLang="zh-CN" sz="1400" kern="0" dirty="0">
                <a:solidFill>
                  <a:srgbClr val="141414"/>
                </a:solidFill>
                <a:latin typeface="仿宋" panose="02010609060101010101" pitchFamily="49" charset="-122"/>
                <a:ea typeface="仿宋" panose="02010609060101010101" pitchFamily="49" charset="-122"/>
              </a:rPr>
              <a:t>宽 </a:t>
            </a:r>
            <a:r>
              <a:rPr lang="en-US" altLang="zh-CN" sz="1400" kern="0" dirty="0">
                <a:solidFill>
                  <a:srgbClr val="141414"/>
                </a:solidFill>
                <a:latin typeface="仿宋" panose="02010609060101010101" pitchFamily="49" charset="-122"/>
                <a:ea typeface="仿宋" panose="02010609060101010101" pitchFamily="49" charset="-122"/>
              </a:rPr>
              <a:t>1050 mm, </a:t>
            </a:r>
            <a:r>
              <a:rPr lang="zh-CN" altLang="zh-CN" sz="1400" kern="0" dirty="0">
                <a:solidFill>
                  <a:srgbClr val="141414"/>
                </a:solidFill>
                <a:latin typeface="仿宋" panose="02010609060101010101" pitchFamily="49" charset="-122"/>
                <a:ea typeface="仿宋" panose="02010609060101010101" pitchFamily="49" charset="-122"/>
              </a:rPr>
              <a:t>长</a:t>
            </a:r>
            <a:r>
              <a:rPr lang="en-US" altLang="zh-CN" sz="1400" kern="0" dirty="0">
                <a:solidFill>
                  <a:srgbClr val="141414"/>
                </a:solidFill>
                <a:latin typeface="仿宋" panose="02010609060101010101" pitchFamily="49" charset="-122"/>
                <a:ea typeface="仿宋" panose="02010609060101010101" pitchFamily="49" charset="-122"/>
              </a:rPr>
              <a:t>1750 mm.</a:t>
            </a:r>
            <a:endParaRPr lang="zh-CN" altLang="zh-CN" sz="1400" kern="0" dirty="0">
              <a:solidFill>
                <a:srgbClr val="141414"/>
              </a:solidFill>
              <a:latin typeface="仿宋" panose="02010609060101010101" pitchFamily="49" charset="-122"/>
              <a:ea typeface="仿宋" panose="02010609060101010101" pitchFamily="49" charset="-122"/>
            </a:endParaRP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总体重量：</a:t>
            </a:r>
            <a:r>
              <a:rPr lang="en-US" altLang="zh-CN" sz="1400" kern="0" dirty="0">
                <a:solidFill>
                  <a:srgbClr val="141414"/>
                </a:solidFill>
                <a:latin typeface="仿宋" panose="02010609060101010101" pitchFamily="49" charset="-122"/>
                <a:ea typeface="仿宋" panose="02010609060101010101" pitchFamily="49" charset="-122"/>
              </a:rPr>
              <a:t>1600 kg</a:t>
            </a:r>
            <a:r>
              <a:rPr lang="zh-CN" altLang="zh-CN" sz="1400" kern="0" dirty="0">
                <a:solidFill>
                  <a:srgbClr val="141414"/>
                </a:solidFill>
                <a:latin typeface="仿宋" panose="02010609060101010101" pitchFamily="49" charset="-122"/>
                <a:ea typeface="仿宋" panose="02010609060101010101" pitchFamily="49" charset="-122"/>
              </a:rPr>
              <a:t>（含铅室）</a:t>
            </a: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电源功耗：</a:t>
            </a:r>
            <a:r>
              <a:rPr lang="en-US" altLang="zh-CN" sz="1400" kern="0" dirty="0">
                <a:solidFill>
                  <a:srgbClr val="141414"/>
                </a:solidFill>
                <a:latin typeface="仿宋" panose="02010609060101010101" pitchFamily="49" charset="-122"/>
                <a:ea typeface="仿宋" panose="02010609060101010101" pitchFamily="49" charset="-122"/>
              </a:rPr>
              <a:t>220V 50Hz,0.8KW@LN2</a:t>
            </a:r>
            <a:r>
              <a:rPr lang="zh-CN" altLang="zh-CN" sz="1400" kern="0" dirty="0">
                <a:solidFill>
                  <a:srgbClr val="141414"/>
                </a:solidFill>
                <a:latin typeface="仿宋" panose="02010609060101010101" pitchFamily="49" charset="-122"/>
                <a:ea typeface="仿宋" panose="02010609060101010101" pitchFamily="49" charset="-122"/>
              </a:rPr>
              <a:t>制冷</a:t>
            </a:r>
            <a:r>
              <a:rPr lang="en-US" altLang="zh-CN" sz="1400" kern="0" dirty="0">
                <a:solidFill>
                  <a:srgbClr val="141414"/>
                </a:solidFill>
                <a:latin typeface="仿宋" panose="02010609060101010101" pitchFamily="49" charset="-122"/>
                <a:ea typeface="仿宋" panose="02010609060101010101" pitchFamily="49" charset="-122"/>
              </a:rPr>
              <a:t>,1KW@</a:t>
            </a:r>
            <a:r>
              <a:rPr lang="zh-CN" altLang="zh-CN" sz="1400" kern="0" dirty="0">
                <a:solidFill>
                  <a:srgbClr val="141414"/>
                </a:solidFill>
                <a:latin typeface="仿宋" panose="02010609060101010101" pitchFamily="49" charset="-122"/>
                <a:ea typeface="仿宋" panose="02010609060101010101" pitchFamily="49" charset="-122"/>
              </a:rPr>
              <a:t>液氮回凝制冷</a:t>
            </a: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工作温度：</a:t>
            </a:r>
            <a:r>
              <a:rPr lang="en-US" altLang="zh-CN" sz="1400" kern="0" dirty="0">
                <a:solidFill>
                  <a:srgbClr val="141414"/>
                </a:solidFill>
                <a:latin typeface="仿宋" panose="02010609060101010101" pitchFamily="49" charset="-122"/>
                <a:ea typeface="仿宋" panose="02010609060101010101" pitchFamily="49" charset="-122"/>
              </a:rPr>
              <a:t>10</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-30</a:t>
            </a:r>
            <a:r>
              <a:rPr lang="zh-CN" altLang="zh-CN" sz="1400" kern="0" dirty="0">
                <a:solidFill>
                  <a:srgbClr val="141414"/>
                </a:solidFill>
                <a:latin typeface="仿宋" panose="02010609060101010101" pitchFamily="49" charset="-122"/>
                <a:ea typeface="仿宋" panose="02010609060101010101" pitchFamily="49" charset="-122"/>
              </a:rPr>
              <a:t>℃，每天温度变化不大于</a:t>
            </a:r>
            <a:r>
              <a:rPr lang="en-US" altLang="zh-CN" sz="1400" kern="0" dirty="0">
                <a:solidFill>
                  <a:srgbClr val="141414"/>
                </a:solidFill>
                <a:latin typeface="仿宋" panose="02010609060101010101" pitchFamily="49" charset="-122"/>
                <a:ea typeface="仿宋" panose="02010609060101010101" pitchFamily="49" charset="-122"/>
              </a:rPr>
              <a:t>5</a:t>
            </a:r>
            <a:r>
              <a:rPr lang="zh-CN" altLang="zh-CN" sz="1400" kern="0" dirty="0">
                <a:solidFill>
                  <a:srgbClr val="141414"/>
                </a:solidFill>
                <a:latin typeface="仿宋" panose="02010609060101010101" pitchFamily="49" charset="-122"/>
                <a:ea typeface="仿宋" panose="02010609060101010101" pitchFamily="49" charset="-122"/>
              </a:rPr>
              <a:t>度。</a:t>
            </a: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存储温度：</a:t>
            </a:r>
            <a:r>
              <a:rPr lang="en-US" altLang="zh-CN" sz="1400" kern="0" dirty="0">
                <a:solidFill>
                  <a:srgbClr val="141414"/>
                </a:solidFill>
                <a:latin typeface="仿宋" panose="02010609060101010101" pitchFamily="49" charset="-122"/>
                <a:ea typeface="仿宋" panose="02010609060101010101" pitchFamily="49" charset="-122"/>
              </a:rPr>
              <a:t>-10</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-50</a:t>
            </a:r>
            <a:r>
              <a:rPr lang="zh-CN" altLang="zh-CN" sz="1400" kern="0" dirty="0">
                <a:solidFill>
                  <a:srgbClr val="141414"/>
                </a:solidFill>
                <a:latin typeface="仿宋" panose="02010609060101010101" pitchFamily="49" charset="-122"/>
                <a:ea typeface="仿宋" panose="02010609060101010101" pitchFamily="49" charset="-122"/>
              </a:rPr>
              <a:t>℃</a:t>
            </a:r>
          </a:p>
          <a:p>
            <a:pPr algn="just">
              <a:lnSpc>
                <a:spcPct val="150000"/>
              </a:lnSpc>
            </a:pPr>
            <a:r>
              <a:rPr lang="zh-CN" altLang="zh-CN" sz="1400" kern="0" dirty="0">
                <a:solidFill>
                  <a:srgbClr val="141414"/>
                </a:solidFill>
                <a:latin typeface="仿宋" panose="02010609060101010101" pitchFamily="49" charset="-122"/>
                <a:ea typeface="仿宋" panose="02010609060101010101" pitchFamily="49" charset="-122"/>
              </a:rPr>
              <a:t>工作湿度：＜</a:t>
            </a:r>
            <a:r>
              <a:rPr lang="en-US" altLang="zh-CN" sz="1400" kern="0" dirty="0">
                <a:solidFill>
                  <a:srgbClr val="141414"/>
                </a:solidFill>
                <a:latin typeface="仿宋" panose="02010609060101010101" pitchFamily="49" charset="-122"/>
                <a:ea typeface="仿宋" panose="02010609060101010101" pitchFamily="49" charset="-122"/>
              </a:rPr>
              <a:t>80%</a:t>
            </a:r>
            <a:r>
              <a:rPr lang="zh-CN" altLang="zh-CN" sz="1400" kern="0" dirty="0">
                <a:solidFill>
                  <a:srgbClr val="141414"/>
                </a:solidFill>
                <a:latin typeface="仿宋" panose="02010609060101010101" pitchFamily="49" charset="-122"/>
                <a:ea typeface="仿宋" panose="02010609060101010101" pitchFamily="49" charset="-122"/>
              </a:rPr>
              <a:t>（无冷凝）</a:t>
            </a:r>
          </a:p>
          <a:p>
            <a:endParaRPr lang="zh-CN" altLang="en-US" sz="1400" kern="0" dirty="0">
              <a:solidFill>
                <a:srgbClr val="141414"/>
              </a:solidFill>
              <a:latin typeface="等线" panose="02010600030101010101" pitchFamily="2" charset="-122"/>
              <a:ea typeface="仿宋" panose="02010609060101010101" pitchFamily="49" charset="-122"/>
              <a:sym typeface="+mn-lt"/>
            </a:endParaRPr>
          </a:p>
        </p:txBody>
      </p:sp>
      <p:graphicFrame>
        <p:nvGraphicFramePr>
          <p:cNvPr id="7" name="表格 6">
            <a:extLst>
              <a:ext uri="{FF2B5EF4-FFF2-40B4-BE49-F238E27FC236}">
                <a16:creationId xmlns:a16="http://schemas.microsoft.com/office/drawing/2014/main" id="{6332D85B-A60F-CBC8-2A6C-EC504D14B0F7}"/>
              </a:ext>
            </a:extLst>
          </p:cNvPr>
          <p:cNvGraphicFramePr>
            <a:graphicFrameLocks noGrp="1"/>
          </p:cNvGraphicFramePr>
          <p:nvPr>
            <p:extLst>
              <p:ext uri="{D42A27DB-BD31-4B8C-83A1-F6EECF244321}">
                <p14:modId xmlns:p14="http://schemas.microsoft.com/office/powerpoint/2010/main" val="4000415409"/>
              </p:ext>
            </p:extLst>
          </p:nvPr>
        </p:nvGraphicFramePr>
        <p:xfrm>
          <a:off x="506456" y="1864117"/>
          <a:ext cx="5915024" cy="3905695"/>
        </p:xfrm>
        <a:graphic>
          <a:graphicData uri="http://schemas.openxmlformats.org/drawingml/2006/table">
            <a:tbl>
              <a:tblPr firstRow="1" firstCol="1" bandRow="1">
                <a:tableStyleId>{5C22544A-7EE6-4342-B048-85BDC9FD1C3A}</a:tableStyleId>
              </a:tblPr>
              <a:tblGrid>
                <a:gridCol w="792613">
                  <a:extLst>
                    <a:ext uri="{9D8B030D-6E8A-4147-A177-3AD203B41FA5}">
                      <a16:colId xmlns:a16="http://schemas.microsoft.com/office/drawing/2014/main" val="1055004592"/>
                    </a:ext>
                  </a:extLst>
                </a:gridCol>
                <a:gridCol w="1076535">
                  <a:extLst>
                    <a:ext uri="{9D8B030D-6E8A-4147-A177-3AD203B41FA5}">
                      <a16:colId xmlns:a16="http://schemas.microsoft.com/office/drawing/2014/main" val="4124576551"/>
                    </a:ext>
                  </a:extLst>
                </a:gridCol>
                <a:gridCol w="1171175">
                  <a:extLst>
                    <a:ext uri="{9D8B030D-6E8A-4147-A177-3AD203B41FA5}">
                      <a16:colId xmlns:a16="http://schemas.microsoft.com/office/drawing/2014/main" val="1642625375"/>
                    </a:ext>
                  </a:extLst>
                </a:gridCol>
                <a:gridCol w="798528">
                  <a:extLst>
                    <a:ext uri="{9D8B030D-6E8A-4147-A177-3AD203B41FA5}">
                      <a16:colId xmlns:a16="http://schemas.microsoft.com/office/drawing/2014/main" val="2052934362"/>
                    </a:ext>
                  </a:extLst>
                </a:gridCol>
                <a:gridCol w="1064704">
                  <a:extLst>
                    <a:ext uri="{9D8B030D-6E8A-4147-A177-3AD203B41FA5}">
                      <a16:colId xmlns:a16="http://schemas.microsoft.com/office/drawing/2014/main" val="908986063"/>
                    </a:ext>
                  </a:extLst>
                </a:gridCol>
                <a:gridCol w="1011469">
                  <a:extLst>
                    <a:ext uri="{9D8B030D-6E8A-4147-A177-3AD203B41FA5}">
                      <a16:colId xmlns:a16="http://schemas.microsoft.com/office/drawing/2014/main" val="4288429077"/>
                    </a:ext>
                  </a:extLst>
                </a:gridCol>
              </a:tblGrid>
              <a:tr h="347803">
                <a:tc>
                  <a:txBody>
                    <a:bodyPr/>
                    <a:lstStyle/>
                    <a:p>
                      <a:pPr algn="ctr">
                        <a:lnSpc>
                          <a:spcPct val="115000"/>
                        </a:lnSpc>
                      </a:pPr>
                      <a:r>
                        <a:rPr lang="zh-CN" sz="1000" kern="0">
                          <a:effectLst/>
                        </a:rPr>
                        <a:t>核素</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1L</a:t>
                      </a:r>
                      <a:r>
                        <a:rPr lang="zh-CN" sz="1000" kern="0">
                          <a:effectLst/>
                        </a:rPr>
                        <a:t>马林杯水介质</a:t>
                      </a:r>
                      <a:r>
                        <a:rPr lang="en-US" sz="1000" kern="0">
                          <a:effectLst/>
                        </a:rPr>
                        <a:t> (Bq/L)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200 </a:t>
                      </a:r>
                      <a:r>
                        <a:rPr lang="zh-CN" sz="1000" kern="0">
                          <a:effectLst/>
                        </a:rPr>
                        <a:t>克固体样</a:t>
                      </a:r>
                      <a:r>
                        <a:rPr lang="en-US" sz="1000" kern="0">
                          <a:effectLst/>
                        </a:rPr>
                        <a:t> (Bq/g)</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zh-CN" sz="1000" kern="0" dirty="0">
                          <a:effectLst/>
                        </a:rPr>
                        <a:t>核素</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1L</a:t>
                      </a:r>
                      <a:r>
                        <a:rPr lang="zh-CN" sz="1000" kern="0">
                          <a:effectLst/>
                        </a:rPr>
                        <a:t>马林杯水介质</a:t>
                      </a:r>
                      <a:r>
                        <a:rPr lang="en-US" sz="1000" kern="0">
                          <a:effectLst/>
                        </a:rPr>
                        <a:t> (Bq/L)</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200 </a:t>
                      </a:r>
                      <a:r>
                        <a:rPr lang="zh-CN" sz="1000" kern="0">
                          <a:effectLst/>
                        </a:rPr>
                        <a:t>克固体样</a:t>
                      </a:r>
                      <a:r>
                        <a:rPr lang="en-US" sz="1000" kern="0">
                          <a:effectLst/>
                        </a:rPr>
                        <a:t> (Bq/g)</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2530547945"/>
                  </a:ext>
                </a:extLst>
              </a:tr>
              <a:tr h="177451">
                <a:tc>
                  <a:txBody>
                    <a:bodyPr/>
                    <a:lstStyle/>
                    <a:p>
                      <a:pPr algn="ctr">
                        <a:lnSpc>
                          <a:spcPct val="115000"/>
                        </a:lnSpc>
                      </a:pPr>
                      <a:r>
                        <a:rPr lang="en-US" sz="1000" kern="0">
                          <a:effectLst/>
                        </a:rPr>
                        <a:t>Be 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0.93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I-129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11.47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0.056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4027981493"/>
                  </a:ext>
                </a:extLst>
              </a:tr>
              <a:tr h="177451">
                <a:tc>
                  <a:txBody>
                    <a:bodyPr/>
                    <a:lstStyle/>
                    <a:p>
                      <a:pPr algn="ctr">
                        <a:lnSpc>
                          <a:spcPct val="115000"/>
                        </a:lnSpc>
                      </a:pPr>
                      <a:r>
                        <a:rPr lang="en-US" sz="1000" kern="0">
                          <a:effectLst/>
                        </a:rPr>
                        <a:t>Na-22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Ba-133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571811203"/>
                  </a:ext>
                </a:extLst>
              </a:tr>
              <a:tr h="177451">
                <a:tc>
                  <a:txBody>
                    <a:bodyPr/>
                    <a:lstStyle/>
                    <a:p>
                      <a:pPr algn="ctr">
                        <a:lnSpc>
                          <a:spcPct val="115000"/>
                        </a:lnSpc>
                      </a:pPr>
                      <a:r>
                        <a:rPr lang="en-US" sz="1000" kern="0">
                          <a:effectLst/>
                        </a:rPr>
                        <a:t>Na-24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Cs-134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653936794"/>
                  </a:ext>
                </a:extLst>
              </a:tr>
              <a:tr h="177451">
                <a:tc>
                  <a:txBody>
                    <a:bodyPr/>
                    <a:lstStyle/>
                    <a:p>
                      <a:pPr algn="ctr">
                        <a:lnSpc>
                          <a:spcPct val="115000"/>
                        </a:lnSpc>
                      </a:pPr>
                      <a:r>
                        <a:rPr lang="en-US" sz="1000" kern="0">
                          <a:effectLst/>
                        </a:rPr>
                        <a:t>K-40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0.78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Cs-137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94083187"/>
                  </a:ext>
                </a:extLst>
              </a:tr>
              <a:tr h="177451">
                <a:tc>
                  <a:txBody>
                    <a:bodyPr/>
                    <a:lstStyle/>
                    <a:p>
                      <a:pPr algn="ctr">
                        <a:lnSpc>
                          <a:spcPct val="115000"/>
                        </a:lnSpc>
                      </a:pPr>
                      <a:r>
                        <a:rPr lang="en-US" sz="1000" kern="0">
                          <a:effectLst/>
                        </a:rPr>
                        <a:t>Mn-54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Ba-140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0.41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904152290"/>
                  </a:ext>
                </a:extLst>
              </a:tr>
              <a:tr h="177451">
                <a:tc>
                  <a:txBody>
                    <a:bodyPr/>
                    <a:lstStyle/>
                    <a:p>
                      <a:pPr algn="ctr">
                        <a:lnSpc>
                          <a:spcPct val="115000"/>
                        </a:lnSpc>
                      </a:pPr>
                      <a:r>
                        <a:rPr lang="en-US" sz="1000" kern="0">
                          <a:effectLst/>
                        </a:rPr>
                        <a:t>Co-56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La-140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2751994413"/>
                  </a:ext>
                </a:extLst>
              </a:tr>
              <a:tr h="177451">
                <a:tc>
                  <a:txBody>
                    <a:bodyPr/>
                    <a:lstStyle/>
                    <a:p>
                      <a:pPr algn="ctr">
                        <a:lnSpc>
                          <a:spcPct val="115000"/>
                        </a:lnSpc>
                      </a:pPr>
                      <a:r>
                        <a:rPr lang="en-US" sz="1000" kern="0">
                          <a:effectLst/>
                        </a:rPr>
                        <a:t>Co-57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Ce-141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839407213"/>
                  </a:ext>
                </a:extLst>
              </a:tr>
              <a:tr h="177451">
                <a:tc>
                  <a:txBody>
                    <a:bodyPr/>
                    <a:lstStyle/>
                    <a:p>
                      <a:pPr algn="ctr">
                        <a:lnSpc>
                          <a:spcPct val="115000"/>
                        </a:lnSpc>
                      </a:pPr>
                      <a:r>
                        <a:rPr lang="en-US" sz="1000" kern="0">
                          <a:effectLst/>
                        </a:rPr>
                        <a:t>Co-58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Ce-144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0.70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2993336870"/>
                  </a:ext>
                </a:extLst>
              </a:tr>
              <a:tr h="177451">
                <a:tc>
                  <a:txBody>
                    <a:bodyPr/>
                    <a:lstStyle/>
                    <a:p>
                      <a:pPr algn="ctr">
                        <a:lnSpc>
                          <a:spcPct val="115000"/>
                        </a:lnSpc>
                      </a:pPr>
                      <a:r>
                        <a:rPr lang="en-US" sz="1000" kern="0">
                          <a:effectLst/>
                        </a:rPr>
                        <a:t>Co-60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Eu152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88013187"/>
                  </a:ext>
                </a:extLst>
              </a:tr>
              <a:tr h="177451">
                <a:tc>
                  <a:txBody>
                    <a:bodyPr/>
                    <a:lstStyle/>
                    <a:p>
                      <a:pPr algn="ctr">
                        <a:lnSpc>
                          <a:spcPct val="115000"/>
                        </a:lnSpc>
                      </a:pPr>
                      <a:r>
                        <a:rPr lang="en-US" sz="1000" kern="0">
                          <a:effectLst/>
                        </a:rPr>
                        <a:t>Fe-59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Tl-208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739255589"/>
                  </a:ext>
                </a:extLst>
              </a:tr>
              <a:tr h="177451">
                <a:tc>
                  <a:txBody>
                    <a:bodyPr/>
                    <a:lstStyle/>
                    <a:p>
                      <a:pPr algn="ctr">
                        <a:lnSpc>
                          <a:spcPct val="115000"/>
                        </a:lnSpc>
                      </a:pPr>
                      <a:r>
                        <a:rPr lang="en-US" sz="1000" kern="0">
                          <a:effectLst/>
                        </a:rPr>
                        <a:t>Zn-65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Pb-210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12.95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0.078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4277964931"/>
                  </a:ext>
                </a:extLst>
              </a:tr>
              <a:tr h="177451">
                <a:tc>
                  <a:txBody>
                    <a:bodyPr/>
                    <a:lstStyle/>
                    <a:p>
                      <a:pPr algn="ctr">
                        <a:lnSpc>
                          <a:spcPct val="115000"/>
                        </a:lnSpc>
                      </a:pPr>
                      <a:r>
                        <a:rPr lang="en-US" sz="1000" kern="0">
                          <a:effectLst/>
                        </a:rPr>
                        <a:t>Se-75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Pb-214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377013153"/>
                  </a:ext>
                </a:extLst>
              </a:tr>
              <a:tr h="177451">
                <a:tc>
                  <a:txBody>
                    <a:bodyPr/>
                    <a:lstStyle/>
                    <a:p>
                      <a:pPr algn="ctr">
                        <a:lnSpc>
                          <a:spcPct val="115000"/>
                        </a:lnSpc>
                      </a:pPr>
                      <a:r>
                        <a:rPr lang="en-US" sz="1000" kern="0">
                          <a:effectLst/>
                        </a:rPr>
                        <a:t>Sr-85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Bi-214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4212460207"/>
                  </a:ext>
                </a:extLst>
              </a:tr>
              <a:tr h="177451">
                <a:tc>
                  <a:txBody>
                    <a:bodyPr/>
                    <a:lstStyle/>
                    <a:p>
                      <a:pPr algn="ctr">
                        <a:lnSpc>
                          <a:spcPct val="115000"/>
                        </a:lnSpc>
                      </a:pPr>
                      <a:r>
                        <a:rPr lang="en-US" sz="1000" kern="0">
                          <a:effectLst/>
                        </a:rPr>
                        <a:t>Zr-95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0.21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Ac-228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0.44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240738173"/>
                  </a:ext>
                </a:extLst>
              </a:tr>
              <a:tr h="177451">
                <a:tc>
                  <a:txBody>
                    <a:bodyPr/>
                    <a:lstStyle/>
                    <a:p>
                      <a:pPr algn="ctr">
                        <a:lnSpc>
                          <a:spcPct val="115000"/>
                        </a:lnSpc>
                      </a:pPr>
                      <a:r>
                        <a:rPr lang="en-US" sz="1000" kern="0">
                          <a:effectLst/>
                        </a:rPr>
                        <a:t>Nb-95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Ra-226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1.48</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350937022"/>
                  </a:ext>
                </a:extLst>
              </a:tr>
              <a:tr h="177451">
                <a:tc>
                  <a:txBody>
                    <a:bodyPr/>
                    <a:lstStyle/>
                    <a:p>
                      <a:pPr algn="ctr">
                        <a:lnSpc>
                          <a:spcPct val="115000"/>
                        </a:lnSpc>
                      </a:pPr>
                      <a:r>
                        <a:rPr lang="en-US" sz="1000" kern="0">
                          <a:effectLst/>
                        </a:rPr>
                        <a:t>Ru-103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Pa-233</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dirty="0">
                          <a:effectLst/>
                        </a:rPr>
                        <a:t>0.003</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2472580121"/>
                  </a:ext>
                </a:extLst>
              </a:tr>
              <a:tr h="177451">
                <a:tc>
                  <a:txBody>
                    <a:bodyPr/>
                    <a:lstStyle/>
                    <a:p>
                      <a:pPr algn="ctr">
                        <a:lnSpc>
                          <a:spcPct val="115000"/>
                        </a:lnSpc>
                      </a:pPr>
                      <a:r>
                        <a:rPr lang="en-US" sz="1000" kern="0">
                          <a:effectLst/>
                        </a:rPr>
                        <a:t>Ru/Rh-106</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Pa-234m</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13.69</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dirty="0">
                          <a:effectLst/>
                        </a:rPr>
                        <a:t>0.178</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093443419"/>
                  </a:ext>
                </a:extLst>
              </a:tr>
              <a:tr h="177451">
                <a:tc>
                  <a:txBody>
                    <a:bodyPr/>
                    <a:lstStyle/>
                    <a:p>
                      <a:pPr algn="ctr">
                        <a:lnSpc>
                          <a:spcPct val="115000"/>
                        </a:lnSpc>
                      </a:pPr>
                      <a:r>
                        <a:rPr lang="en-US" sz="1000" kern="0">
                          <a:effectLst/>
                        </a:rPr>
                        <a:t>Ag-110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0.12</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U-235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0.70</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404167987"/>
                  </a:ext>
                </a:extLst>
              </a:tr>
              <a:tr h="177451">
                <a:tc>
                  <a:txBody>
                    <a:bodyPr/>
                    <a:lstStyle/>
                    <a:p>
                      <a:pPr algn="ctr">
                        <a:lnSpc>
                          <a:spcPct val="115000"/>
                        </a:lnSpc>
                      </a:pPr>
                      <a:r>
                        <a:rPr lang="en-US" sz="1000" kern="0">
                          <a:effectLst/>
                        </a:rPr>
                        <a:t>Sb-124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0.11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Am-241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0.74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0.007</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extLst>
                  <a:ext uri="{0D108BD9-81ED-4DB2-BD59-A6C34878D82A}">
                    <a16:rowId xmlns:a16="http://schemas.microsoft.com/office/drawing/2014/main" val="1554636740"/>
                  </a:ext>
                </a:extLst>
              </a:tr>
              <a:tr h="186323">
                <a:tc>
                  <a:txBody>
                    <a:bodyPr/>
                    <a:lstStyle/>
                    <a:p>
                      <a:pPr algn="ctr">
                        <a:lnSpc>
                          <a:spcPct val="115000"/>
                        </a:lnSpc>
                      </a:pPr>
                      <a:r>
                        <a:rPr lang="en-US" sz="1000" kern="0">
                          <a:effectLst/>
                        </a:rPr>
                        <a:t>Sb-125</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0.31</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gn="ctr">
                        <a:lnSpc>
                          <a:spcPct val="115000"/>
                        </a:lnSpc>
                      </a:pPr>
                      <a:r>
                        <a:rPr lang="en-US" sz="1000" kern="0">
                          <a:effectLst/>
                        </a:rPr>
                        <a:t>0.004</a:t>
                      </a:r>
                      <a:endParaRPr lang="zh-CN" sz="1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3882" marR="63882" marT="0" marB="0" anchor="b"/>
                </a:tc>
                <a:tc>
                  <a:txBody>
                    <a:bodyPr/>
                    <a:lstStyle/>
                    <a:p>
                      <a:pPr>
                        <a:lnSpc>
                          <a:spcPct val="115000"/>
                        </a:lnSpc>
                      </a:pPr>
                      <a:endParaRPr lang="zh-CN" sz="1000">
                        <a:effectLst/>
                        <a:latin typeface="Calibri" panose="020F0502020204030204" pitchFamily="34" charset="0"/>
                        <a:cs typeface="Times New Roman" panose="02020603050405020304" pitchFamily="18" charset="0"/>
                      </a:endParaRPr>
                    </a:p>
                  </a:txBody>
                  <a:tcPr marL="63882" marR="63882" marT="0" marB="0" anchor="b"/>
                </a:tc>
                <a:tc>
                  <a:txBody>
                    <a:bodyPr/>
                    <a:lstStyle/>
                    <a:p>
                      <a:pPr>
                        <a:lnSpc>
                          <a:spcPct val="115000"/>
                        </a:lnSpc>
                      </a:pPr>
                      <a:endParaRPr lang="zh-CN" sz="1000">
                        <a:effectLst/>
                        <a:latin typeface="Calibri" panose="020F0502020204030204" pitchFamily="34" charset="0"/>
                        <a:cs typeface="Times New Roman" panose="02020603050405020304" pitchFamily="18" charset="0"/>
                      </a:endParaRPr>
                    </a:p>
                  </a:txBody>
                  <a:tcPr marL="63882" marR="63882" marT="0" marB="0" anchor="b"/>
                </a:tc>
                <a:tc>
                  <a:txBody>
                    <a:bodyPr/>
                    <a:lstStyle/>
                    <a:p>
                      <a:pPr>
                        <a:lnSpc>
                          <a:spcPct val="115000"/>
                        </a:lnSpc>
                      </a:pPr>
                      <a:endParaRPr lang="zh-CN" sz="1000" dirty="0">
                        <a:effectLst/>
                        <a:latin typeface="Calibri" panose="020F0502020204030204" pitchFamily="34" charset="0"/>
                        <a:cs typeface="Times New Roman" panose="02020603050405020304" pitchFamily="18" charset="0"/>
                      </a:endParaRPr>
                    </a:p>
                  </a:txBody>
                  <a:tcPr marL="63882" marR="63882" marT="0" marB="0" anchor="b"/>
                </a:tc>
                <a:extLst>
                  <a:ext uri="{0D108BD9-81ED-4DB2-BD59-A6C34878D82A}">
                    <a16:rowId xmlns:a16="http://schemas.microsoft.com/office/drawing/2014/main" val="4071718979"/>
                  </a:ext>
                </a:extLst>
              </a:tr>
            </a:tbl>
          </a:graphicData>
        </a:graphic>
      </p:graphicFrame>
    </p:spTree>
    <p:extLst>
      <p:ext uri="{BB962C8B-B14F-4D97-AF65-F5344CB8AC3E}">
        <p14:creationId xmlns:p14="http://schemas.microsoft.com/office/powerpoint/2010/main" val="4645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鱼在游泳&#10;&#10;低可信度描述已自动生成">
            <a:extLst>
              <a:ext uri="{FF2B5EF4-FFF2-40B4-BE49-F238E27FC236}">
                <a16:creationId xmlns:a16="http://schemas.microsoft.com/office/drawing/2014/main" id="{A9C492A8-E320-4289-8C91-80880C983298}"/>
              </a:ext>
            </a:extLst>
          </p:cNvPr>
          <p:cNvPicPr>
            <a:picLocks noChangeAspect="1"/>
          </p:cNvPicPr>
          <p:nvPr/>
        </p:nvPicPr>
        <p:blipFill rotWithShape="1">
          <a:blip r:embed="rId3">
            <a:extLst>
              <a:ext uri="{28A0092B-C50C-407E-A947-70E740481C1C}">
                <a14:useLocalDpi xmlns:a14="http://schemas.microsoft.com/office/drawing/2010/main" val="0"/>
              </a:ext>
            </a:extLst>
          </a:blip>
          <a:srcRect r="39815"/>
          <a:stretch/>
        </p:blipFill>
        <p:spPr>
          <a:xfrm rot="16200000">
            <a:off x="-1524000" y="1524000"/>
            <a:ext cx="9906000" cy="6858000"/>
          </a:xfrm>
          <a:prstGeom prst="rect">
            <a:avLst/>
          </a:prstGeom>
        </p:spPr>
      </p:pic>
      <p:grpSp>
        <p:nvGrpSpPr>
          <p:cNvPr id="4" name="组合 3">
            <a:extLst>
              <a:ext uri="{FF2B5EF4-FFF2-40B4-BE49-F238E27FC236}">
                <a16:creationId xmlns:a16="http://schemas.microsoft.com/office/drawing/2014/main" id="{A506F5EF-1F1A-0942-D2A8-C7C8629B8288}"/>
              </a:ext>
            </a:extLst>
          </p:cNvPr>
          <p:cNvGrpSpPr/>
          <p:nvPr/>
        </p:nvGrpSpPr>
        <p:grpSpPr>
          <a:xfrm>
            <a:off x="354971" y="7798628"/>
            <a:ext cx="6503029" cy="1350754"/>
            <a:chOff x="624619" y="7572384"/>
            <a:chExt cx="6503029" cy="1350754"/>
          </a:xfrm>
        </p:grpSpPr>
        <p:sp>
          <p:nvSpPr>
            <p:cNvPr id="5" name="文本框 4">
              <a:extLst>
                <a:ext uri="{FF2B5EF4-FFF2-40B4-BE49-F238E27FC236}">
                  <a16:creationId xmlns:a16="http://schemas.microsoft.com/office/drawing/2014/main" id="{DA3981F4-8771-C2E3-D7B6-3F6A0E5AFB2C}"/>
                </a:ext>
              </a:extLst>
            </p:cNvPr>
            <p:cNvSpPr txBox="1"/>
            <p:nvPr/>
          </p:nvSpPr>
          <p:spPr>
            <a:xfrm>
              <a:off x="1922235" y="7572384"/>
              <a:ext cx="5205413" cy="1350754"/>
            </a:xfrm>
            <a:prstGeom prst="rect">
              <a:avLst/>
            </a:prstGeom>
            <a:noFill/>
          </p:spPr>
          <p:txBody>
            <a:bodyPr wrap="square">
              <a:spAutoFit/>
            </a:bodyPr>
            <a:lstStyle/>
            <a:p>
              <a:pPr>
                <a:lnSpc>
                  <a:spcPct val="150000"/>
                </a:lnSpc>
              </a:pPr>
              <a:r>
                <a:rPr lang="zh-CN" altLang="en-US" sz="1400" dirty="0">
                  <a:solidFill>
                    <a:schemeClr val="bg1"/>
                  </a:solidFill>
                </a:rPr>
                <a:t>邱经理</a:t>
              </a:r>
            </a:p>
            <a:p>
              <a:pPr>
                <a:lnSpc>
                  <a:spcPct val="150000"/>
                </a:lnSpc>
              </a:pPr>
              <a:r>
                <a:rPr lang="en-US" altLang="zh-CN" sz="1400" dirty="0">
                  <a:solidFill>
                    <a:schemeClr val="bg1"/>
                  </a:solidFill>
                </a:rPr>
                <a:t>025-52107055,18120139393</a:t>
              </a:r>
            </a:p>
            <a:p>
              <a:pPr>
                <a:lnSpc>
                  <a:spcPct val="150000"/>
                </a:lnSpc>
              </a:pPr>
              <a:r>
                <a:rPr lang="en-US" altLang="zh-CN" sz="1400" dirty="0">
                  <a:solidFill>
                    <a:schemeClr val="bg1"/>
                  </a:solidFill>
                </a:rPr>
                <a:t>yfqiu@heanheneng.com</a:t>
              </a:r>
            </a:p>
            <a:p>
              <a:pPr>
                <a:lnSpc>
                  <a:spcPct val="150000"/>
                </a:lnSpc>
              </a:pPr>
              <a:r>
                <a:rPr lang="zh-CN" altLang="en-US" sz="1400" dirty="0">
                  <a:solidFill>
                    <a:schemeClr val="bg1"/>
                  </a:solidFill>
                </a:rPr>
                <a:t>江苏南京市江宁区日新路</a:t>
              </a:r>
              <a:r>
                <a:rPr lang="en-US" altLang="zh-CN" sz="1400" dirty="0">
                  <a:solidFill>
                    <a:schemeClr val="bg1"/>
                  </a:solidFill>
                </a:rPr>
                <a:t>2</a:t>
              </a:r>
              <a:r>
                <a:rPr lang="zh-CN" altLang="en-US" sz="1400" dirty="0">
                  <a:solidFill>
                    <a:schemeClr val="bg1"/>
                  </a:solidFill>
                </a:rPr>
                <a:t>号中海龙湾商务广场</a:t>
              </a:r>
              <a:r>
                <a:rPr lang="en-US" altLang="zh-CN" sz="1400" dirty="0">
                  <a:solidFill>
                    <a:schemeClr val="bg1"/>
                  </a:solidFill>
                </a:rPr>
                <a:t>C</a:t>
              </a:r>
              <a:r>
                <a:rPr lang="zh-CN" altLang="en-US" sz="1400" dirty="0">
                  <a:solidFill>
                    <a:schemeClr val="bg1"/>
                  </a:solidFill>
                </a:rPr>
                <a:t>座</a:t>
              </a:r>
              <a:r>
                <a:rPr lang="en-US" altLang="zh-CN" sz="1400" dirty="0">
                  <a:solidFill>
                    <a:schemeClr val="bg1"/>
                  </a:solidFill>
                </a:rPr>
                <a:t>507-508</a:t>
              </a:r>
              <a:r>
                <a:rPr lang="zh-CN" altLang="en-US" sz="1400" dirty="0">
                  <a:solidFill>
                    <a:schemeClr val="bg1"/>
                  </a:solidFill>
                </a:rPr>
                <a:t>室</a:t>
              </a:r>
            </a:p>
          </p:txBody>
        </p:sp>
        <p:sp>
          <p:nvSpPr>
            <p:cNvPr id="6" name="文本框 5">
              <a:extLst>
                <a:ext uri="{FF2B5EF4-FFF2-40B4-BE49-F238E27FC236}">
                  <a16:creationId xmlns:a16="http://schemas.microsoft.com/office/drawing/2014/main" id="{66F54282-B3A8-5684-DA2E-FDCF928254B3}"/>
                </a:ext>
              </a:extLst>
            </p:cNvPr>
            <p:cNvSpPr txBox="1"/>
            <p:nvPr/>
          </p:nvSpPr>
          <p:spPr>
            <a:xfrm>
              <a:off x="624619" y="7572384"/>
              <a:ext cx="1134619" cy="1350563"/>
            </a:xfrm>
            <a:prstGeom prst="rect">
              <a:avLst/>
            </a:prstGeom>
            <a:noFill/>
          </p:spPr>
          <p:txBody>
            <a:bodyPr wrap="square">
              <a:spAutoFit/>
            </a:bodyPr>
            <a:lstStyle/>
            <a:p>
              <a:pPr algn="dist">
                <a:lnSpc>
                  <a:spcPct val="150000"/>
                </a:lnSpc>
              </a:pPr>
              <a:r>
                <a:rPr lang="zh-CN" altLang="en-US" sz="1400" dirty="0">
                  <a:solidFill>
                    <a:schemeClr val="bg1"/>
                  </a:solidFill>
                </a:rPr>
                <a:t>联系人</a:t>
              </a:r>
            </a:p>
            <a:p>
              <a:pPr algn="dist">
                <a:lnSpc>
                  <a:spcPct val="150000"/>
                </a:lnSpc>
              </a:pPr>
              <a:r>
                <a:rPr lang="zh-CN" altLang="en-US" sz="1400" dirty="0">
                  <a:solidFill>
                    <a:schemeClr val="bg1"/>
                  </a:solidFill>
                </a:rPr>
                <a:t>电话</a:t>
              </a:r>
            </a:p>
            <a:p>
              <a:pPr algn="dist">
                <a:lnSpc>
                  <a:spcPct val="150000"/>
                </a:lnSpc>
              </a:pPr>
              <a:r>
                <a:rPr lang="zh-CN" altLang="en-US" sz="1400" dirty="0">
                  <a:solidFill>
                    <a:schemeClr val="bg1"/>
                  </a:solidFill>
                </a:rPr>
                <a:t>邮箱</a:t>
              </a:r>
              <a:endParaRPr lang="en-US" altLang="zh-CN" sz="1400" dirty="0">
                <a:solidFill>
                  <a:schemeClr val="bg1"/>
                </a:solidFill>
              </a:endParaRPr>
            </a:p>
            <a:p>
              <a:pPr algn="dist">
                <a:lnSpc>
                  <a:spcPct val="150000"/>
                </a:lnSpc>
              </a:pPr>
              <a:r>
                <a:rPr lang="zh-CN" altLang="en-US" sz="1400" dirty="0">
                  <a:solidFill>
                    <a:schemeClr val="bg1"/>
                  </a:solidFill>
                </a:rPr>
                <a:t>地址</a:t>
              </a:r>
            </a:p>
          </p:txBody>
        </p:sp>
        <p:sp>
          <p:nvSpPr>
            <p:cNvPr id="7" name="文本框 6">
              <a:extLst>
                <a:ext uri="{FF2B5EF4-FFF2-40B4-BE49-F238E27FC236}">
                  <a16:creationId xmlns:a16="http://schemas.microsoft.com/office/drawing/2014/main" id="{604E25E9-65AF-363D-E8F1-2D3851B7F0C2}"/>
                </a:ext>
              </a:extLst>
            </p:cNvPr>
            <p:cNvSpPr txBox="1"/>
            <p:nvPr/>
          </p:nvSpPr>
          <p:spPr>
            <a:xfrm>
              <a:off x="1416680" y="7572384"/>
              <a:ext cx="848113" cy="1350754"/>
            </a:xfrm>
            <a:prstGeom prst="rect">
              <a:avLst/>
            </a:prstGeom>
            <a:noFill/>
          </p:spPr>
          <p:txBody>
            <a:bodyPr wrap="square">
              <a:spAutoFit/>
            </a:bodyPr>
            <a:lstStyle/>
            <a:p>
              <a:pPr algn="dist">
                <a:lnSpc>
                  <a:spcPct val="150000"/>
                </a:lnSpc>
              </a:pPr>
              <a:r>
                <a:rPr lang="en-US" altLang="zh-CN" sz="1400" dirty="0">
                  <a:solidFill>
                    <a:schemeClr val="bg1"/>
                  </a:solidFill>
                </a:rPr>
                <a:t>:</a:t>
              </a:r>
            </a:p>
            <a:p>
              <a:pPr algn="dist">
                <a:lnSpc>
                  <a:spcPct val="150000"/>
                </a:lnSpc>
              </a:pPr>
              <a:r>
                <a:rPr lang="en-US" altLang="zh-CN" sz="1400" dirty="0">
                  <a:solidFill>
                    <a:schemeClr val="bg1"/>
                  </a:solidFill>
                </a:rPr>
                <a:t>:</a:t>
              </a:r>
            </a:p>
            <a:p>
              <a:pPr algn="dist">
                <a:lnSpc>
                  <a:spcPct val="150000"/>
                </a:lnSpc>
              </a:pPr>
              <a:r>
                <a:rPr lang="en-US" altLang="zh-CN" sz="1400" dirty="0">
                  <a:solidFill>
                    <a:schemeClr val="bg1"/>
                  </a:solidFill>
                </a:rPr>
                <a:t>:</a:t>
              </a:r>
            </a:p>
            <a:p>
              <a:pPr algn="dist">
                <a:lnSpc>
                  <a:spcPct val="150000"/>
                </a:lnSpc>
              </a:pPr>
              <a:r>
                <a:rPr lang="en-US" altLang="zh-CN" sz="1400" dirty="0">
                  <a:solidFill>
                    <a:schemeClr val="bg1"/>
                  </a:solidFill>
                </a:rPr>
                <a:t>:</a:t>
              </a:r>
            </a:p>
          </p:txBody>
        </p:sp>
      </p:grpSp>
    </p:spTree>
    <p:custDataLst>
      <p:tags r:id="rId1"/>
    </p:custDataLst>
    <p:extLst>
      <p:ext uri="{BB962C8B-B14F-4D97-AF65-F5344CB8AC3E}">
        <p14:creationId xmlns:p14="http://schemas.microsoft.com/office/powerpoint/2010/main" val="318592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35019620-A874-4483-9AAA-650A0DF45637}"/>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41A689D1-3DFF-4DD5-9A4C-E7B7FAE3471E}"/>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7E09BC9B-C7F0-47E6-AC81-18CFC6FB573C}"/>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5FFF7691-42CD-4D95-A653-E353DEED1937}"/>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A0BA3454-6A1E-45E0-9300-6F6B3A44BCDB}"/>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7749B118-FCF0-4B48-B75D-DA5024BEA523}"/>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B529DA78-35D0-4B47-BBE7-52B810A9B697}"/>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3FD8162-005C-4F15-B753-12848FE2FEAD}"/>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5D83B6E-0EE0-457B-8F85-3A4D3F252E28}"/>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84D8EFDF-B4E4-4CD3-85FE-19C1EFC3F990}"/>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88FA793D-6ECB-4E41-83E8-041926071D1D}"/>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E3799B77-7605-454B-87B5-F246434F3079}"/>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8265EB9C-1DAF-4F98-9ADA-6F3A9348F5C1}"/>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046162C5-457F-4395-ACB9-770036D083E5}"/>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F61B6483-FF5D-400E-BAF3-6534B4EAD06E}"/>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D376A6E6-51CF-4FF1-9860-902E3E8BC57E}"/>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216851E5-6651-41C8-9F4A-35172B9E2F79}"/>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3ADDC5C2-5ABA-46EC-BA2B-20E94BE0D7D3}"/>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662F7E2E-CDA4-4A11-890C-154A32A48207}"/>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AC66F2C3-01D6-4269-8EFD-E0BAD3962739}"/>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F56D0E81-1D3F-41D7-81F9-4F541567A780}"/>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10855D66-D76E-4B6E-9654-350D1CC16957}"/>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6B94D40B-BAD9-484D-951A-ED3F67D6CFEC}"/>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DB37FC4-A280-4C25-9FEE-29BC350BCE21}"/>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D7E80632-0B30-4D30-A8D7-4BED72B8A6A2}"/>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3F1294B1-DF86-4E15-9A2D-C14E3FCDCE09}"/>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C7CA5097-59A9-4EEF-B029-1FA2A1786DA3}"/>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FC441F56-6C02-4414-9BC0-390B25F466D7}"/>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4EF29988-1BB4-49DA-92D6-3F8EA3B341FA}"/>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FB37AED6-4868-4799-A8B5-011457575289}"/>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1F6225BC-7782-4894-9F9D-409AB5A3F049}"/>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68D99C95-7259-4D8A-AD24-1A3BDB83A8F0}"/>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9080B55C-43BF-4AD9-A36D-71AD0B17DCAA}"/>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761A1682-78BA-4F08-BC5C-54722E7464B8}"/>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01B2C2D2-27E5-4088-8A05-B611FC496F3E}"/>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49A12CB3-A9BD-45F7-A405-766E7038A811}"/>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C7CB81FC-67DB-4811-B84C-6D3FCCEBE0A8}"/>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E01B958B-3E2B-48E3-BCD5-9DA6568268CD}"/>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2" name="文本框 1">
            <a:extLst>
              <a:ext uri="{FF2B5EF4-FFF2-40B4-BE49-F238E27FC236}">
                <a16:creationId xmlns:a16="http://schemas.microsoft.com/office/drawing/2014/main" id="{062CC6B2-6622-A3D0-A661-DE4C756FBB4B}"/>
              </a:ext>
            </a:extLst>
          </p:cNvPr>
          <p:cNvSpPr txBox="1"/>
          <p:nvPr/>
        </p:nvSpPr>
        <p:spPr>
          <a:xfrm>
            <a:off x="501281" y="1329454"/>
            <a:ext cx="2964457" cy="7488653"/>
          </a:xfrm>
          <a:prstGeom prst="rect">
            <a:avLst/>
          </a:prstGeom>
          <a:noFill/>
        </p:spPr>
        <p:txBody>
          <a:bodyPr wrap="square">
            <a:spAutoFit/>
          </a:bodyPr>
          <a:lstStyle/>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 </a:t>
            </a:r>
            <a:r>
              <a:rPr lang="en-US" altLang="zh-CN" sz="1400" kern="0" dirty="0">
                <a:solidFill>
                  <a:srgbClr val="141414"/>
                </a:solidFill>
                <a:latin typeface="等线" panose="02010600030101010101" pitchFamily="2" charset="-122"/>
                <a:ea typeface="仿宋" panose="02010609060101010101" pitchFamily="49" charset="-122"/>
              </a:rPr>
              <a:t>Gamma Station</a:t>
            </a:r>
            <a:r>
              <a:rPr lang="zh-CN" altLang="zh-CN" sz="1400" kern="0" dirty="0">
                <a:solidFill>
                  <a:srgbClr val="141414"/>
                </a:solidFill>
                <a:latin typeface="等线" panose="02010600030101010101" pitchFamily="2" charset="-122"/>
                <a:ea typeface="仿宋" panose="02010609060101010101" pitchFamily="49" charset="-122"/>
              </a:rPr>
              <a:t>是核安核能公司自主研发生产的全自动一体化伽玛能谱分析系统。该系统能够在无人工干预状态下，采用样品数据识别系统，数字化处理系统，数据库管理系统，结合对任意组合、不同尺寸的样品盒进行自动换样并测量；根据用户自定义的特定检测协议实时优化测量参数达到高品质，最优化的伽玛能谱分析。</a:t>
            </a: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现代实验室对伽玛核素常规的定性定量检测要求做到在既满足探测限，又符合质量标准的需求下，最大化样品检测率。传统的做法是通过人工方法让一个或多个操作员连续不断的观察关键核素的探测下限，及时手动换样。这样极大的浪费了劳动力，而且效率也低下。不能满足现代化实验室的需求。</a:t>
            </a:r>
          </a:p>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核安核能公司生产的</a:t>
            </a:r>
            <a:r>
              <a:rPr lang="en-US" altLang="zh-CN" sz="1400" kern="0" dirty="0">
                <a:solidFill>
                  <a:srgbClr val="141414"/>
                </a:solidFill>
                <a:latin typeface="等线" panose="02010600030101010101" pitchFamily="2" charset="-122"/>
                <a:ea typeface="仿宋" panose="02010609060101010101" pitchFamily="49" charset="-122"/>
              </a:rPr>
              <a:t>Gamma Station</a:t>
            </a:r>
            <a:r>
              <a:rPr lang="zh-CN" altLang="zh-CN" sz="1400" kern="0" dirty="0">
                <a:solidFill>
                  <a:srgbClr val="141414"/>
                </a:solidFill>
                <a:latin typeface="等线" panose="02010600030101010101" pitchFamily="2" charset="-122"/>
                <a:ea typeface="仿宋" panose="02010609060101010101" pitchFamily="49" charset="-122"/>
              </a:rPr>
              <a:t>采用一键式自动控制设计，能够最大化的提高设备检测率，并同时保证检测结果的准确度</a:t>
            </a:r>
            <a:r>
              <a:rPr lang="zh-CN" altLang="en-US" sz="1400" kern="0" dirty="0">
                <a:solidFill>
                  <a:srgbClr val="141414"/>
                </a:solidFill>
                <a:latin typeface="等线" panose="02010600030101010101" pitchFamily="2" charset="-122"/>
                <a:ea typeface="仿宋" panose="02010609060101010101" pitchFamily="49" charset="-122"/>
              </a:rPr>
              <a:t>。</a:t>
            </a:r>
            <a:endParaRPr lang="zh-CN" altLang="zh-CN" sz="1400" kern="0" dirty="0">
              <a:solidFill>
                <a:srgbClr val="141414"/>
              </a:solidFill>
              <a:latin typeface="等线" panose="02010600030101010101" pitchFamily="2" charset="-122"/>
              <a:ea typeface="仿宋" panose="02010609060101010101" pitchFamily="49" charset="-122"/>
            </a:endParaRPr>
          </a:p>
        </p:txBody>
      </p:sp>
      <p:sp>
        <p:nvSpPr>
          <p:cNvPr id="3" name="文本框 2">
            <a:extLst>
              <a:ext uri="{FF2B5EF4-FFF2-40B4-BE49-F238E27FC236}">
                <a16:creationId xmlns:a16="http://schemas.microsoft.com/office/drawing/2014/main" id="{FE79DC06-4DEB-A1A8-0F64-4B2693DDADFF}"/>
              </a:ext>
            </a:extLst>
          </p:cNvPr>
          <p:cNvSpPr txBox="1"/>
          <p:nvPr/>
        </p:nvSpPr>
        <p:spPr>
          <a:xfrm>
            <a:off x="3592900" y="1319255"/>
            <a:ext cx="2853403" cy="7660815"/>
          </a:xfrm>
          <a:prstGeom prst="rect">
            <a:avLst/>
          </a:prstGeom>
          <a:noFill/>
        </p:spPr>
        <p:txBody>
          <a:bodyPr wrap="square">
            <a:spAutoFit/>
          </a:bodyPr>
          <a:lstStyle/>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Gamma Station</a:t>
            </a:r>
            <a:r>
              <a:rPr lang="zh-CN" altLang="zh-CN" sz="1400" kern="0" dirty="0">
                <a:solidFill>
                  <a:srgbClr val="141414"/>
                </a:solidFill>
                <a:latin typeface="等线" panose="02010600030101010101" pitchFamily="2" charset="-122"/>
                <a:ea typeface="仿宋" panose="02010609060101010101" pitchFamily="49" charset="-122"/>
              </a:rPr>
              <a:t>自动读取样品信息，自动换样器一次可同时检测多个大小不等，形态各异的样品，使得测样率达到最大化。除此之外，自动换样器体积较小，只占用了极小的实验室空间。</a:t>
            </a: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Gamma Station</a:t>
            </a:r>
            <a:r>
              <a:rPr lang="zh-CN" altLang="zh-CN" sz="1400" kern="0" dirty="0">
                <a:solidFill>
                  <a:srgbClr val="141414"/>
                </a:solidFill>
                <a:latin typeface="等线" panose="02010600030101010101" pitchFamily="2" charset="-122"/>
                <a:ea typeface="仿宋" panose="02010609060101010101" pitchFamily="49" charset="-122"/>
              </a:rPr>
              <a:t>通过软件灵活度设计大大提高了其产品性能，系统管理员完全可以自定义一个独有的检测程序（包括测量时间，样品几何形状，核素库分析方法及报告等）。在系统独有的“</a:t>
            </a:r>
            <a:r>
              <a:rPr lang="en-US" altLang="zh-CN" sz="1400" kern="0" dirty="0">
                <a:solidFill>
                  <a:srgbClr val="141414"/>
                </a:solidFill>
                <a:latin typeface="等线" panose="02010600030101010101" pitchFamily="2" charset="-122"/>
                <a:ea typeface="仿宋" panose="02010609060101010101" pitchFamily="49" charset="-122"/>
              </a:rPr>
              <a:t>Count to meet MDA</a:t>
            </a:r>
            <a:r>
              <a:rPr lang="zh-CN" altLang="zh-CN" sz="1400" kern="0" dirty="0">
                <a:solidFill>
                  <a:srgbClr val="141414"/>
                </a:solidFill>
                <a:latin typeface="等线" panose="02010600030101010101" pitchFamily="2" charset="-122"/>
                <a:ea typeface="仿宋" panose="02010609060101010101" pitchFamily="49" charset="-122"/>
              </a:rPr>
              <a:t>”功能，通过计算出获取指定</a:t>
            </a:r>
            <a:r>
              <a:rPr lang="en-US" altLang="zh-CN" sz="1400" kern="0" dirty="0">
                <a:solidFill>
                  <a:srgbClr val="141414"/>
                </a:solidFill>
                <a:latin typeface="等线" panose="02010600030101010101" pitchFamily="2" charset="-122"/>
                <a:ea typeface="仿宋" panose="02010609060101010101" pitchFamily="49" charset="-122"/>
              </a:rPr>
              <a:t>MDA</a:t>
            </a:r>
            <a:r>
              <a:rPr lang="zh-CN" altLang="zh-CN" sz="1400" kern="0" dirty="0">
                <a:solidFill>
                  <a:srgbClr val="141414"/>
                </a:solidFill>
                <a:latin typeface="等线" panose="02010600030101010101" pitchFamily="2" charset="-122"/>
                <a:ea typeface="仿宋" panose="02010609060101010101" pitchFamily="49" charset="-122"/>
              </a:rPr>
              <a:t>要求的时间，使有限的测量时间得到了最大程度的利用，从而缩短了样品的测量时间。该系统可以根据用户需要预设置各种参数，在完成初始安装调试后，设备操作员仅仅需要按照标准程序来运行设备，最大限度的缩短了人员培训时间，减少人工因素引入的误差和降低对设备运行人员的要求。</a:t>
            </a:r>
          </a:p>
          <a:p>
            <a:pPr>
              <a:lnSpc>
                <a:spcPts val="1600"/>
              </a:lnSpc>
            </a:pPr>
            <a:endParaRPr lang="zh-CN" altLang="zh-CN" sz="1400" kern="0" dirty="0">
              <a:solidFill>
                <a:srgbClr val="141414"/>
              </a:solidFill>
              <a:latin typeface="等线" panose="02010600030101010101" pitchFamily="2" charset="-122"/>
              <a:ea typeface="仿宋" panose="02010609060101010101" pitchFamily="49" charset="-122"/>
            </a:endParaRPr>
          </a:p>
          <a:p>
            <a:pPr marL="171450" lvl="0" indent="-171450" algn="l" fontAlgn="base">
              <a:lnSpc>
                <a:spcPct val="180000"/>
              </a:lnSpc>
              <a:buSzPts val="1000"/>
              <a:buFont typeface="Wingdings" panose="05000000000000000000" pitchFamily="2" charset="2"/>
              <a:buChar char="Ø"/>
              <a:tabLst>
                <a:tab pos="228600" algn="l"/>
              </a:tabLst>
            </a:pPr>
            <a:endParaRPr lang="zh-CN" altLang="en-US" sz="1050" kern="100" dirty="0">
              <a:solidFill>
                <a:srgbClr val="000000"/>
              </a:solidFill>
              <a:effectLst/>
              <a:latin typeface="+mn-ea"/>
              <a:cs typeface="Times New Roman" panose="02020603050405020304" pitchFamily="18" charset="0"/>
            </a:endParaRPr>
          </a:p>
        </p:txBody>
      </p:sp>
    </p:spTree>
    <p:extLst>
      <p:ext uri="{BB962C8B-B14F-4D97-AF65-F5344CB8AC3E}">
        <p14:creationId xmlns:p14="http://schemas.microsoft.com/office/powerpoint/2010/main" val="21794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BC8F-A7F9-A747-AF2C-C5E39D0C8253}"/>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97FC0738-2627-0825-491A-53F623D7A3E3}"/>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EEB47170-04B1-5385-DA0D-12DF6C8052B9}"/>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B2A94A7A-A3EE-7508-5A97-ECFA5B03A632}"/>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805D28CC-06C0-59A2-C253-43213EB88306}"/>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5BC537A0-65B4-81D6-C718-397BDC670F4F}"/>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3FA12CE8-5DCE-E588-89BF-D153E38193D1}"/>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6849AF7F-9421-A6D7-7170-8F36154A9420}"/>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AD4879C9-FECD-5FBF-DDB4-32D7BBFAAC4F}"/>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74BECD3-BFE1-1F1D-CC31-20CE7A7C5808}"/>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218F651A-B04F-60A7-EE76-AF264B44E2F6}"/>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841B750B-E798-4055-6358-637AB302123B}"/>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629DD4DB-8225-39CA-B776-456F83E86DE3}"/>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077E48B7-3493-2B5E-060C-4B5B0A2A1D90}"/>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C7F134F7-2CD2-70E5-ADF6-53C624538524}"/>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C27F8F80-EC55-3D1B-EBB6-B2A96681FD8C}"/>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22672B4B-05C6-7F97-3355-5580A1304292}"/>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E75547FE-20C0-6018-8DC7-8A82E4DE96DE}"/>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72D6FCA6-C41C-67DE-5CE3-5260A255D8E1}"/>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13BEDBA3-5624-B99A-71AA-34C13EE5DDCE}"/>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C55EEE14-D791-DFCA-15B6-79875D8DCF2E}"/>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A7ED1479-1418-1076-E18E-50753A52F7F8}"/>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C514F117-6389-1F81-CE93-5F9F7642B97D}"/>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B6ACC8F-14EB-1482-FEA4-8CE8CB9B123D}"/>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43E696A-035B-6108-3077-67C1551FBD8D}"/>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BCCA687B-7D43-29C5-1B7E-06A0B7BBE501}"/>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23E7C7F6-7914-6B82-F4EA-565605CDC6F8}"/>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BB5C1779-1A0E-C01E-A9C2-1F9296CFB726}"/>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C2F21A9B-AC71-208C-F314-0975CA10A0B4}"/>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F4B866CD-5B07-1D0E-8C2F-EB86B3242AFD}"/>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5FEE7628-0267-3686-5DBC-93FADD2503B2}"/>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D13C8B58-4AB8-9F9E-CCFA-3B0FBC79A511}"/>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89923971-8C25-A24F-B309-84F42466EC4F}"/>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17385F10-2572-E2CA-2742-7ED8E63B8C88}"/>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59CF16DD-576E-3293-1ADE-2A44B3F9959A}"/>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8C5779A3-A159-8952-8BEB-CE26A81D91C0}"/>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0D82FD76-C1BC-AD4D-90DA-62A57C6D2939}"/>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6FBA91AD-D68F-175B-292F-DBCD583B563C}"/>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EE91DA28-3828-A7E8-3818-6F9B570967E0}"/>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cxnSp>
        <p:nvCxnSpPr>
          <p:cNvPr id="4" name="直接连接符 3">
            <a:extLst>
              <a:ext uri="{FF2B5EF4-FFF2-40B4-BE49-F238E27FC236}">
                <a16:creationId xmlns:a16="http://schemas.microsoft.com/office/drawing/2014/main" id="{C35CEE4C-55AE-7943-F52A-52063B107EE3}"/>
              </a:ext>
            </a:extLst>
          </p:cNvPr>
          <p:cNvCxnSpPr/>
          <p:nvPr/>
        </p:nvCxnSpPr>
        <p:spPr>
          <a:xfrm>
            <a:off x="2234346" y="1493888"/>
            <a:ext cx="539945" cy="0"/>
          </a:xfrm>
          <a:prstGeom prst="line">
            <a:avLst/>
          </a:prstGeom>
          <a:ln w="28575">
            <a:solidFill>
              <a:srgbClr val="472ADA"/>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550B02B3-C66A-1579-8F98-77ABE7DEB1AD}"/>
              </a:ext>
            </a:extLst>
          </p:cNvPr>
          <p:cNvSpPr txBox="1"/>
          <p:nvPr/>
        </p:nvSpPr>
        <p:spPr>
          <a:xfrm>
            <a:off x="541431" y="1329454"/>
            <a:ext cx="2270438" cy="369332"/>
          </a:xfrm>
          <a:prstGeom prst="rect">
            <a:avLst/>
          </a:prstGeom>
          <a:noFill/>
        </p:spPr>
        <p:txBody>
          <a:bodyPr wrap="square">
            <a:spAutoFit/>
          </a:bodyPr>
          <a:lstStyle/>
          <a:p>
            <a:pPr algn="ctr"/>
            <a:r>
              <a:rPr lang="zh-CN" altLang="en-US" dirty="0">
                <a:solidFill>
                  <a:srgbClr val="2F318B"/>
                </a:solidFill>
              </a:rPr>
              <a:t>设备特点</a:t>
            </a:r>
          </a:p>
        </p:txBody>
      </p:sp>
      <p:cxnSp>
        <p:nvCxnSpPr>
          <p:cNvPr id="6" name="直接连接符 5">
            <a:extLst>
              <a:ext uri="{FF2B5EF4-FFF2-40B4-BE49-F238E27FC236}">
                <a16:creationId xmlns:a16="http://schemas.microsoft.com/office/drawing/2014/main" id="{E35A780C-E350-2C36-90ED-6C1F2E5D61EE}"/>
              </a:ext>
            </a:extLst>
          </p:cNvPr>
          <p:cNvCxnSpPr/>
          <p:nvPr/>
        </p:nvCxnSpPr>
        <p:spPr>
          <a:xfrm>
            <a:off x="580739" y="1514120"/>
            <a:ext cx="539945" cy="0"/>
          </a:xfrm>
          <a:prstGeom prst="line">
            <a:avLst/>
          </a:prstGeom>
          <a:ln w="28575">
            <a:solidFill>
              <a:srgbClr val="472ADA"/>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5FB00D3C-1301-C1AF-200C-D7D971631B6E}"/>
              </a:ext>
            </a:extLst>
          </p:cNvPr>
          <p:cNvSpPr txBox="1"/>
          <p:nvPr/>
        </p:nvSpPr>
        <p:spPr>
          <a:xfrm>
            <a:off x="534442" y="1678555"/>
            <a:ext cx="5711100" cy="4256999"/>
          </a:xfrm>
          <a:prstGeom prst="rect">
            <a:avLst/>
          </a:prstGeom>
          <a:noFill/>
        </p:spPr>
        <p:txBody>
          <a:bodyPr wrap="square">
            <a:spAutoFit/>
          </a:bodyPr>
          <a:lstStyle/>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提供全方位的解决方案</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自动样品转换系统可同时处理多种样品盒</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根据用户样品种类及法规所需</a:t>
            </a:r>
            <a:r>
              <a:rPr lang="en-US" altLang="zh-CN" sz="1400" kern="0" dirty="0">
                <a:solidFill>
                  <a:srgbClr val="141414"/>
                </a:solidFill>
                <a:latin typeface="等线" panose="02010600030101010101" pitchFamily="2" charset="-122"/>
                <a:ea typeface="仿宋" panose="02010609060101010101" pitchFamily="49" charset="-122"/>
              </a:rPr>
              <a:t>MDA</a:t>
            </a:r>
            <a:r>
              <a:rPr lang="zh-CN" altLang="zh-CN" sz="1400" kern="0" dirty="0">
                <a:solidFill>
                  <a:srgbClr val="141414"/>
                </a:solidFill>
                <a:latin typeface="等线" panose="02010600030101010101" pitchFamily="2" charset="-122"/>
                <a:ea typeface="仿宋" panose="02010609060101010101" pitchFamily="49" charset="-122"/>
              </a:rPr>
              <a:t>预设定测量向导</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实时的伽玛能谱分析操作程序</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用户常规样品盒预刻度</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基于回凝制冷的液氮无损耗优化制冷（可选）</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直接连接到以太网网络的远程控制</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超低本底屏蔽设计</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条码识别，数字化处理和数据库管理系统</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完整质量跟踪控制系统</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本土化安装，调试，技术支持和培训服务</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长期系统维护刻度服务</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符合</a:t>
            </a:r>
            <a:r>
              <a:rPr lang="en-US" altLang="zh-CN" sz="1400" kern="0" dirty="0">
                <a:solidFill>
                  <a:srgbClr val="141414"/>
                </a:solidFill>
                <a:latin typeface="等线" panose="02010600030101010101" pitchFamily="2" charset="-122"/>
                <a:ea typeface="仿宋" panose="02010609060101010101" pitchFamily="49" charset="-122"/>
              </a:rPr>
              <a:t>FDA21 CFR part11</a:t>
            </a:r>
            <a:r>
              <a:rPr lang="zh-CN" altLang="zh-CN" sz="1400" kern="0" dirty="0">
                <a:solidFill>
                  <a:srgbClr val="141414"/>
                </a:solidFill>
                <a:latin typeface="等线" panose="02010600030101010101" pitchFamily="2" charset="-122"/>
                <a:ea typeface="仿宋" panose="02010609060101010101" pitchFamily="49" charset="-122"/>
              </a:rPr>
              <a:t>标准</a:t>
            </a:r>
            <a:endParaRPr lang="zh-CN" altLang="en-US" sz="1400" kern="100" dirty="0">
              <a:cs typeface="+mn-ea"/>
              <a:sym typeface="+mn-lt"/>
            </a:endParaRPr>
          </a:p>
        </p:txBody>
      </p:sp>
      <p:sp>
        <p:nvSpPr>
          <p:cNvPr id="8" name="文本框 7">
            <a:extLst>
              <a:ext uri="{FF2B5EF4-FFF2-40B4-BE49-F238E27FC236}">
                <a16:creationId xmlns:a16="http://schemas.microsoft.com/office/drawing/2014/main" id="{59ECB19C-0FF0-9FA3-ECF5-E411A3E95594}"/>
              </a:ext>
            </a:extLst>
          </p:cNvPr>
          <p:cNvSpPr txBox="1"/>
          <p:nvPr/>
        </p:nvSpPr>
        <p:spPr>
          <a:xfrm>
            <a:off x="591476" y="5935554"/>
            <a:ext cx="1569660" cy="369332"/>
          </a:xfrm>
          <a:prstGeom prst="rect">
            <a:avLst/>
          </a:prstGeom>
          <a:noFill/>
        </p:spPr>
        <p:txBody>
          <a:bodyPr wrap="none" rtlCol="0" anchor="t">
            <a:spAutoFit/>
          </a:bodyPr>
          <a:lstStyle/>
          <a:p>
            <a:r>
              <a:rPr lang="zh-CN" altLang="en-US" dirty="0">
                <a:solidFill>
                  <a:srgbClr val="2F318B"/>
                </a:solidFill>
                <a:cs typeface="+mn-ea"/>
              </a:rPr>
              <a:t>自动分析装置</a:t>
            </a:r>
            <a:endParaRPr lang="zh-CN" altLang="en-US" dirty="0">
              <a:solidFill>
                <a:srgbClr val="2F318B"/>
              </a:solidFill>
              <a:cs typeface="+mn-ea"/>
              <a:sym typeface="+mn-lt"/>
            </a:endParaRPr>
          </a:p>
        </p:txBody>
      </p:sp>
      <p:sp>
        <p:nvSpPr>
          <p:cNvPr id="9" name="文本框 8">
            <a:extLst>
              <a:ext uri="{FF2B5EF4-FFF2-40B4-BE49-F238E27FC236}">
                <a16:creationId xmlns:a16="http://schemas.microsoft.com/office/drawing/2014/main" id="{BA023AD5-8814-CB82-5923-262EEF36A106}"/>
              </a:ext>
            </a:extLst>
          </p:cNvPr>
          <p:cNvSpPr txBox="1"/>
          <p:nvPr/>
        </p:nvSpPr>
        <p:spPr>
          <a:xfrm>
            <a:off x="534442" y="6320143"/>
            <a:ext cx="4009126" cy="2964338"/>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提供样品前处理程序并符合</a:t>
            </a:r>
            <a:r>
              <a:rPr lang="en-US" altLang="zh-CN" sz="1400" kern="0" dirty="0">
                <a:solidFill>
                  <a:srgbClr val="141414"/>
                </a:solidFill>
                <a:latin typeface="等线" panose="02010600030101010101" pitchFamily="2" charset="-122"/>
                <a:ea typeface="仿宋" panose="02010609060101010101" pitchFamily="49" charset="-122"/>
              </a:rPr>
              <a:t>GB/T16145 1995</a:t>
            </a:r>
            <a:r>
              <a:rPr lang="zh-CN" altLang="zh-CN" sz="1400" kern="0" dirty="0">
                <a:solidFill>
                  <a:srgbClr val="141414"/>
                </a:solidFill>
                <a:latin typeface="等线" panose="02010600030101010101" pitchFamily="2" charset="-122"/>
                <a:ea typeface="仿宋" panose="02010609060101010101" pitchFamily="49" charset="-122"/>
              </a:rPr>
              <a:t>标准或其它行业标准</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用户自定义参数，如设定测量顺序、每个样品测量时间等，实现对样品的自动换样、测量和生成测量报告；</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系统内置不同形状和密度样品的效率刻度文件，用户只需在样品管理软件界面输入样品描述、感兴趣核素、最低检测下限等信息，即可对样品进行核素分析及活度计算；</a:t>
            </a:r>
            <a:endParaRPr lang="en-US" altLang="zh-CN" sz="1400" kern="0" dirty="0">
              <a:solidFill>
                <a:srgbClr val="141414"/>
              </a:solidFill>
              <a:latin typeface="等线" panose="02010600030101010101" pitchFamily="2" charset="-122"/>
              <a:ea typeface="仿宋" panose="02010609060101010101" pitchFamily="49" charset="-122"/>
            </a:endParaRPr>
          </a:p>
        </p:txBody>
      </p:sp>
      <p:pic>
        <p:nvPicPr>
          <p:cNvPr id="10" name="图片 9">
            <a:extLst>
              <a:ext uri="{FF2B5EF4-FFF2-40B4-BE49-F238E27FC236}">
                <a16:creationId xmlns:a16="http://schemas.microsoft.com/office/drawing/2014/main" id="{A3479545-89DA-4C36-55C7-C17269C01AF5}"/>
              </a:ext>
            </a:extLst>
          </p:cNvPr>
          <p:cNvPicPr>
            <a:picLocks noChangeAspect="1"/>
          </p:cNvPicPr>
          <p:nvPr/>
        </p:nvPicPr>
        <p:blipFill>
          <a:blip r:embed="rId3"/>
          <a:srcRect/>
          <a:stretch>
            <a:fillRect/>
          </a:stretch>
        </p:blipFill>
        <p:spPr bwMode="auto">
          <a:xfrm>
            <a:off x="4529923" y="6553690"/>
            <a:ext cx="1831837" cy="2497244"/>
          </a:xfrm>
          <a:prstGeom prst="rect">
            <a:avLst/>
          </a:prstGeom>
          <a:noFill/>
          <a:ln w="9525">
            <a:noFill/>
            <a:miter lim="800000"/>
            <a:headEnd/>
            <a:tailEnd/>
          </a:ln>
        </p:spPr>
      </p:pic>
    </p:spTree>
    <p:extLst>
      <p:ext uri="{BB962C8B-B14F-4D97-AF65-F5344CB8AC3E}">
        <p14:creationId xmlns:p14="http://schemas.microsoft.com/office/powerpoint/2010/main" val="26930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132B-B1CB-8E46-216E-A39BD9725D54}"/>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856A1ED4-123E-FA2A-76BE-E0D01448307E}"/>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22D50670-2C1F-4028-8E40-15D2658CBB8F}"/>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1621B956-A80E-0A36-F9E0-6A63A4DB8760}"/>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7C94802F-5B02-7707-5448-B236231CC189}"/>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749FAC7E-04FD-C79D-028B-50DD5CEFFD2C}"/>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9259BE8B-23F7-F117-0097-D655BBE09841}"/>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F9175C04-30CB-2816-8742-28B7C25A468A}"/>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AE49B2C-6EDA-367F-AEA6-6AB4BB7E7C82}"/>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57A7C48-AEDD-60C8-2AAB-68F45F8B7448}"/>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63270885-BB00-11D7-2055-FE30D378EBE7}"/>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4849D1AC-B0E4-57ED-5E8A-0DB6919C0F1C}"/>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A32C0E40-6C3E-5A99-8734-C2FC10CFE7D7}"/>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5738987F-F705-6756-9863-660E1857F8A9}"/>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B1BC7150-9BD1-1FE7-F7B3-0F1515887A6F}"/>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E8351EBD-E5F5-0D36-BD83-DB26A7B86EE1}"/>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98CC2D17-8722-98B1-6C5F-BF3095FB267C}"/>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B04FD47E-2BF1-6726-85A5-3EC0976E01AF}"/>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D8125E7F-23B5-C424-7458-6DA37E9466B9}"/>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D9E6AAEA-50F8-86B3-D0DC-7B550C81A1B1}"/>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AF49DC57-AB04-2A60-E423-D501B29E85EF}"/>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0893ED9F-E6AD-AC4C-2971-D0828B692445}"/>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FFE14EC2-324B-069C-A77A-13E6E39CE259}"/>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68ADF23-A053-C91C-8087-8444CD586E67}"/>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7A0995DF-3557-225A-A83A-92B6194B295B}"/>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6453AB38-A26C-ABD9-5274-F8069B1081C8}"/>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DD69C197-C3CD-79D1-F43D-FD1BAB586E66}"/>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C13071BF-95CB-2986-2FBB-1C6401D4FB69}"/>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70FCCEC0-1030-4759-071F-B019FA7B83E2}"/>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E2C1DC39-D37C-AEA2-DE90-8B0DC85B82B9}"/>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2A114084-7F6A-F946-7117-98F160A75B16}"/>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70F81424-8207-227E-8236-FCE57FE73032}"/>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430AB2D7-78DE-458B-129D-66F07E82DE50}"/>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15C6F547-86CF-4290-10C9-6412556707D0}"/>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CA7955D5-61F4-354F-EEE9-537C5EC03D39}"/>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190F4643-AD7F-1D6B-B00E-45EA14A51A35}"/>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AB15AB23-B071-A8AA-F8E7-46F7804C385A}"/>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91BEDCD5-9652-9ABE-C7BF-9F918A7AB8BD}"/>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47E83483-BCC1-5D2E-7D3E-F77C26C944B1}"/>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2" name="文本框 1">
            <a:extLst>
              <a:ext uri="{FF2B5EF4-FFF2-40B4-BE49-F238E27FC236}">
                <a16:creationId xmlns:a16="http://schemas.microsoft.com/office/drawing/2014/main" id="{E779CA66-01C2-3EFF-A93A-F39E46B944C5}"/>
              </a:ext>
            </a:extLst>
          </p:cNvPr>
          <p:cNvSpPr txBox="1"/>
          <p:nvPr/>
        </p:nvSpPr>
        <p:spPr>
          <a:xfrm>
            <a:off x="446735" y="1458528"/>
            <a:ext cx="5915025" cy="1590179"/>
          </a:xfrm>
          <a:prstGeom prst="rect">
            <a:avLst/>
          </a:prstGeom>
          <a:noFill/>
        </p:spPr>
        <p:txBody>
          <a:bodyPr wrap="square">
            <a:spAutoFit/>
          </a:bodyPr>
          <a:lstStyle/>
          <a:p>
            <a:pPr marL="342900" indent="-342900">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采用三维机械手，可实现一次性</a:t>
            </a:r>
            <a:r>
              <a:rPr lang="en-US" altLang="zh-CN" sz="1400" kern="0" dirty="0">
                <a:solidFill>
                  <a:srgbClr val="141414"/>
                </a:solidFill>
                <a:latin typeface="等线" panose="02010600030101010101" pitchFamily="2" charset="-122"/>
                <a:ea typeface="仿宋" panose="02010609060101010101" pitchFamily="49" charset="-122"/>
              </a:rPr>
              <a:t>20</a:t>
            </a:r>
            <a:r>
              <a:rPr lang="zh-CN" altLang="zh-CN" sz="1400" kern="0" dirty="0">
                <a:solidFill>
                  <a:srgbClr val="141414"/>
                </a:solidFill>
                <a:latin typeface="等线" panose="02010600030101010101" pitchFamily="2" charset="-122"/>
                <a:ea typeface="仿宋" panose="02010609060101010101" pitchFamily="49" charset="-122"/>
              </a:rPr>
              <a:t>个样品的批处理测量；</a:t>
            </a: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马林杯承载台：可同时承载</a:t>
            </a:r>
            <a:r>
              <a:rPr lang="en-US" altLang="zh-CN" sz="1400" kern="0" dirty="0">
                <a:solidFill>
                  <a:srgbClr val="141414"/>
                </a:solidFill>
                <a:latin typeface="等线" panose="02010600030101010101" pitchFamily="2" charset="-122"/>
                <a:ea typeface="仿宋" panose="02010609060101010101" pitchFamily="49" charset="-122"/>
              </a:rPr>
              <a:t>1L</a:t>
            </a:r>
            <a:r>
              <a:rPr lang="zh-CN" altLang="zh-CN" sz="1400" kern="0" dirty="0">
                <a:solidFill>
                  <a:srgbClr val="141414"/>
                </a:solidFill>
                <a:latin typeface="等线" panose="02010600030101010101" pitchFamily="2" charset="-122"/>
                <a:ea typeface="仿宋" panose="02010609060101010101" pitchFamily="49" charset="-122"/>
              </a:rPr>
              <a:t>的马林杯</a:t>
            </a:r>
            <a:r>
              <a:rPr lang="en-US" altLang="zh-CN" sz="1400" kern="0" dirty="0">
                <a:solidFill>
                  <a:srgbClr val="141414"/>
                </a:solidFill>
                <a:latin typeface="等线" panose="02010600030101010101" pitchFamily="2" charset="-122"/>
                <a:ea typeface="仿宋" panose="02010609060101010101" pitchFamily="49" charset="-122"/>
              </a:rPr>
              <a:t>20</a:t>
            </a:r>
            <a:r>
              <a:rPr lang="zh-CN" altLang="zh-CN" sz="1400" kern="0" dirty="0">
                <a:solidFill>
                  <a:srgbClr val="141414"/>
                </a:solidFill>
                <a:latin typeface="等线" panose="02010600030101010101" pitchFamily="2" charset="-122"/>
                <a:ea typeface="仿宋" panose="02010609060101010101" pitchFamily="49" charset="-122"/>
              </a:rPr>
              <a:t>个，或</a:t>
            </a:r>
            <a:r>
              <a:rPr lang="en-US" altLang="zh-CN" sz="1400" kern="0" dirty="0">
                <a:solidFill>
                  <a:srgbClr val="141414"/>
                </a:solidFill>
                <a:latin typeface="等线" panose="02010600030101010101" pitchFamily="2" charset="-122"/>
                <a:ea typeface="仿宋" panose="02010609060101010101" pitchFamily="49" charset="-122"/>
              </a:rPr>
              <a:t>2L</a:t>
            </a:r>
            <a:r>
              <a:rPr lang="zh-CN" altLang="zh-CN" sz="1400" kern="0" dirty="0">
                <a:solidFill>
                  <a:srgbClr val="141414"/>
                </a:solidFill>
                <a:latin typeface="等线" panose="02010600030101010101" pitchFamily="2" charset="-122"/>
                <a:ea typeface="仿宋" panose="02010609060101010101" pitchFamily="49" charset="-122"/>
              </a:rPr>
              <a:t>的马林杯</a:t>
            </a:r>
            <a:r>
              <a:rPr lang="en-US" altLang="zh-CN" sz="1400" kern="0" dirty="0">
                <a:solidFill>
                  <a:srgbClr val="141414"/>
                </a:solidFill>
                <a:latin typeface="等线" panose="02010600030101010101" pitchFamily="2" charset="-122"/>
                <a:ea typeface="仿宋" panose="02010609060101010101" pitchFamily="49" charset="-122"/>
              </a:rPr>
              <a:t>12</a:t>
            </a:r>
            <a:r>
              <a:rPr lang="zh-CN" altLang="zh-CN" sz="1400" kern="0" dirty="0">
                <a:solidFill>
                  <a:srgbClr val="141414"/>
                </a:solidFill>
                <a:latin typeface="等线" panose="02010600030101010101" pitchFamily="2" charset="-122"/>
                <a:ea typeface="仿宋" panose="02010609060101010101" pitchFamily="49" charset="-122"/>
              </a:rPr>
              <a:t>个。</a:t>
            </a:r>
          </a:p>
          <a:p>
            <a:pPr marL="342900" lvl="0" indent="-342900" algn="l">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自动识别样品信息，自动调取样品测量参数，自动移入移出测量样品，自动分析样品，自动打印报告</a:t>
            </a:r>
            <a:r>
              <a:rPr lang="zh-CN" altLang="en-US" sz="1400" kern="0" dirty="0">
                <a:solidFill>
                  <a:srgbClr val="141414"/>
                </a:solidFill>
                <a:latin typeface="等线" panose="02010600030101010101" pitchFamily="2" charset="-122"/>
                <a:ea typeface="仿宋" panose="02010609060101010101" pitchFamily="49" charset="-122"/>
              </a:rPr>
              <a:t>。</a:t>
            </a: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l">
              <a:lnSpc>
                <a:spcPts val="1600"/>
              </a:lnSpc>
              <a:buFont typeface="宋体" panose="02010600030101010101" pitchFamily="2" charset="-122"/>
              <a:buChar char="•"/>
            </a:pPr>
            <a:endParaRPr lang="zh-CN" altLang="zh-CN" sz="1400" kern="0" dirty="0">
              <a:solidFill>
                <a:srgbClr val="141414"/>
              </a:solidFill>
              <a:latin typeface="等线" panose="02010600030101010101" pitchFamily="2" charset="-122"/>
              <a:ea typeface="仿宋" panose="02010609060101010101" pitchFamily="49" charset="-122"/>
            </a:endParaRPr>
          </a:p>
        </p:txBody>
      </p:sp>
      <p:sp>
        <p:nvSpPr>
          <p:cNvPr id="3" name="文本框 2">
            <a:extLst>
              <a:ext uri="{FF2B5EF4-FFF2-40B4-BE49-F238E27FC236}">
                <a16:creationId xmlns:a16="http://schemas.microsoft.com/office/drawing/2014/main" id="{61732671-D2C0-A691-5B43-6EE42F5E8BD3}"/>
              </a:ext>
            </a:extLst>
          </p:cNvPr>
          <p:cNvSpPr txBox="1"/>
          <p:nvPr/>
        </p:nvSpPr>
        <p:spPr>
          <a:xfrm>
            <a:off x="446735" y="2738619"/>
            <a:ext cx="4519186" cy="463588"/>
          </a:xfrm>
          <a:prstGeom prst="rect">
            <a:avLst/>
          </a:prstGeom>
          <a:noFill/>
        </p:spPr>
        <p:txBody>
          <a:bodyPr wrap="none" rtlCol="0" anchor="t">
            <a:spAutoFit/>
          </a:bodyPr>
          <a:lstStyle/>
          <a:p>
            <a:pPr>
              <a:lnSpc>
                <a:spcPct val="150000"/>
              </a:lnSpc>
            </a:pPr>
            <a:r>
              <a:rPr lang="zh-CN" altLang="en-US" dirty="0">
                <a:solidFill>
                  <a:srgbClr val="2F318B"/>
                </a:solidFill>
                <a:cs typeface="+mn-ea"/>
              </a:rPr>
              <a:t>样</a:t>
            </a:r>
            <a:r>
              <a:rPr lang="zh-CN" altLang="zh-CN" dirty="0">
                <a:solidFill>
                  <a:srgbClr val="2F318B"/>
                </a:solidFill>
                <a:cs typeface="+mn-ea"/>
              </a:rPr>
              <a:t>品数据识别</a:t>
            </a:r>
            <a:r>
              <a:rPr lang="en-US" altLang="zh-CN" dirty="0">
                <a:solidFill>
                  <a:srgbClr val="2F318B"/>
                </a:solidFill>
                <a:cs typeface="+mn-ea"/>
              </a:rPr>
              <a:t>/</a:t>
            </a:r>
            <a:r>
              <a:rPr lang="zh-CN" altLang="zh-CN" dirty="0">
                <a:solidFill>
                  <a:srgbClr val="2F318B"/>
                </a:solidFill>
                <a:cs typeface="+mn-ea"/>
              </a:rPr>
              <a:t>数字化处理</a:t>
            </a:r>
            <a:r>
              <a:rPr lang="en-US" altLang="zh-CN" dirty="0">
                <a:solidFill>
                  <a:srgbClr val="2F318B"/>
                </a:solidFill>
                <a:cs typeface="+mn-ea"/>
              </a:rPr>
              <a:t>/</a:t>
            </a:r>
            <a:r>
              <a:rPr lang="zh-CN" altLang="zh-CN" dirty="0">
                <a:solidFill>
                  <a:srgbClr val="2F318B"/>
                </a:solidFill>
                <a:cs typeface="+mn-ea"/>
              </a:rPr>
              <a:t>数据库管理系统</a:t>
            </a:r>
          </a:p>
        </p:txBody>
      </p:sp>
      <p:sp>
        <p:nvSpPr>
          <p:cNvPr id="12" name="文本框 11">
            <a:extLst>
              <a:ext uri="{FF2B5EF4-FFF2-40B4-BE49-F238E27FC236}">
                <a16:creationId xmlns:a16="http://schemas.microsoft.com/office/drawing/2014/main" id="{0E39DC74-63B7-60E4-1ADB-BF6225A9FBC0}"/>
              </a:ext>
            </a:extLst>
          </p:cNvPr>
          <p:cNvSpPr txBox="1"/>
          <p:nvPr/>
        </p:nvSpPr>
        <p:spPr>
          <a:xfrm>
            <a:off x="446735" y="3192125"/>
            <a:ext cx="3021586" cy="1994841"/>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样品数据识别系统在用户输入样品数据信息后，打印出对应的二维码，用于样品的自动识别和分析。 </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数字化处理系统为全中文汉化界面，能自动实现样品能谱获取，</a:t>
            </a:r>
          </a:p>
        </p:txBody>
      </p:sp>
      <p:pic>
        <p:nvPicPr>
          <p:cNvPr id="13" name="图片 12">
            <a:extLst>
              <a:ext uri="{FF2B5EF4-FFF2-40B4-BE49-F238E27FC236}">
                <a16:creationId xmlns:a16="http://schemas.microsoft.com/office/drawing/2014/main" id="{DDDAB348-C5AB-7C28-C42F-5BF8522B4938}"/>
              </a:ext>
            </a:extLst>
          </p:cNvPr>
          <p:cNvPicPr>
            <a:picLocks noChangeAspect="1"/>
          </p:cNvPicPr>
          <p:nvPr/>
        </p:nvPicPr>
        <p:blipFill>
          <a:blip r:embed="rId3"/>
          <a:stretch>
            <a:fillRect/>
          </a:stretch>
        </p:blipFill>
        <p:spPr>
          <a:xfrm>
            <a:off x="3622550" y="3188469"/>
            <a:ext cx="2755005" cy="1998497"/>
          </a:xfrm>
          <a:prstGeom prst="rect">
            <a:avLst/>
          </a:prstGeom>
        </p:spPr>
      </p:pic>
      <p:sp>
        <p:nvSpPr>
          <p:cNvPr id="14" name="文本框 13">
            <a:extLst>
              <a:ext uri="{FF2B5EF4-FFF2-40B4-BE49-F238E27FC236}">
                <a16:creationId xmlns:a16="http://schemas.microsoft.com/office/drawing/2014/main" id="{14E8506C-6624-61D9-68FD-51A1B094D52F}"/>
              </a:ext>
            </a:extLst>
          </p:cNvPr>
          <p:cNvSpPr txBox="1"/>
          <p:nvPr/>
        </p:nvSpPr>
        <p:spPr>
          <a:xfrm>
            <a:off x="446735" y="5084591"/>
            <a:ext cx="5532970" cy="1671676"/>
          </a:xfrm>
          <a:prstGeom prst="rect">
            <a:avLst/>
          </a:prstGeom>
          <a:noFill/>
        </p:spPr>
        <p:txBody>
          <a:bodyPr wrap="square">
            <a:spAutoFit/>
          </a:bodyPr>
          <a:lstStyle/>
          <a:p>
            <a:pPr lvl="0"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能谱分析，能谱存储，报告分析，报告打印等功能</a:t>
            </a:r>
            <a:r>
              <a:rPr lang="zh-CN" altLang="en-US" sz="1400" kern="0" dirty="0">
                <a:solidFill>
                  <a:srgbClr val="141414"/>
                </a:solidFill>
                <a:latin typeface="等线" panose="02010600030101010101" pitchFamily="2" charset="-122"/>
                <a:ea typeface="仿宋" panose="02010609060101010101" pitchFamily="49" charset="-122"/>
              </a:rPr>
              <a:t>。</a:t>
            </a: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用户控制选定多种预置条件：指定</a:t>
            </a:r>
            <a:r>
              <a:rPr lang="en-US" altLang="zh-CN" sz="1400" kern="0" dirty="0">
                <a:solidFill>
                  <a:srgbClr val="141414"/>
                </a:solidFill>
                <a:latin typeface="等线" panose="02010600030101010101" pitchFamily="2" charset="-122"/>
                <a:ea typeface="仿宋" panose="02010609060101010101" pitchFamily="49" charset="-122"/>
              </a:rPr>
              <a:t>MDA</a:t>
            </a:r>
            <a:r>
              <a:rPr lang="zh-CN" altLang="zh-CN" sz="1400" kern="0" dirty="0">
                <a:solidFill>
                  <a:srgbClr val="141414"/>
                </a:solidFill>
                <a:latin typeface="等线" panose="02010600030101010101" pitchFamily="2" charset="-122"/>
                <a:ea typeface="仿宋" panose="02010609060101010101" pitchFamily="49" charset="-122"/>
              </a:rPr>
              <a:t>，指定统计测量，活时间，实时间，峰面积及谱计数率等</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数据库管理系统用户可以设定用户的使用权限，采取交互方式查问数据库，更新数据，进行数据分析及产生报告。</a:t>
            </a:r>
          </a:p>
        </p:txBody>
      </p:sp>
      <p:sp>
        <p:nvSpPr>
          <p:cNvPr id="15" name="文本框 14">
            <a:extLst>
              <a:ext uri="{FF2B5EF4-FFF2-40B4-BE49-F238E27FC236}">
                <a16:creationId xmlns:a16="http://schemas.microsoft.com/office/drawing/2014/main" id="{2205C59C-A597-A3C1-AEEB-86DF7CA7A689}"/>
              </a:ext>
            </a:extLst>
          </p:cNvPr>
          <p:cNvSpPr txBox="1"/>
          <p:nvPr/>
        </p:nvSpPr>
        <p:spPr>
          <a:xfrm>
            <a:off x="446735" y="6756267"/>
            <a:ext cx="877163" cy="463588"/>
          </a:xfrm>
          <a:prstGeom prst="rect">
            <a:avLst/>
          </a:prstGeom>
          <a:noFill/>
        </p:spPr>
        <p:txBody>
          <a:bodyPr wrap="none" rtlCol="0" anchor="t">
            <a:spAutoFit/>
          </a:bodyPr>
          <a:lstStyle/>
          <a:p>
            <a:pPr>
              <a:lnSpc>
                <a:spcPct val="150000"/>
              </a:lnSpc>
            </a:pPr>
            <a:r>
              <a:rPr lang="zh-CN" altLang="en-US" dirty="0">
                <a:solidFill>
                  <a:srgbClr val="2F318B"/>
                </a:solidFill>
                <a:cs typeface="+mn-ea"/>
              </a:rPr>
              <a:t>探测器</a:t>
            </a:r>
            <a:endParaRPr lang="zh-CN" altLang="zh-CN" dirty="0">
              <a:solidFill>
                <a:srgbClr val="2F318B"/>
              </a:solidFill>
              <a:cs typeface="+mn-ea"/>
            </a:endParaRPr>
          </a:p>
        </p:txBody>
      </p:sp>
      <p:sp>
        <p:nvSpPr>
          <p:cNvPr id="16" name="文本框 15">
            <a:extLst>
              <a:ext uri="{FF2B5EF4-FFF2-40B4-BE49-F238E27FC236}">
                <a16:creationId xmlns:a16="http://schemas.microsoft.com/office/drawing/2014/main" id="{953F4522-D7BE-B425-69DD-5E46B91E7461}"/>
              </a:ext>
            </a:extLst>
          </p:cNvPr>
          <p:cNvSpPr txBox="1"/>
          <p:nvPr/>
        </p:nvSpPr>
        <p:spPr>
          <a:xfrm>
            <a:off x="445411" y="7270477"/>
            <a:ext cx="5833642" cy="1994841"/>
          </a:xfrm>
          <a:prstGeom prst="rect">
            <a:avLst/>
          </a:prstGeom>
          <a:noFill/>
        </p:spPr>
        <p:txBody>
          <a:bodyPr wrap="square">
            <a:spAutoFit/>
          </a:bodyPr>
          <a:lstStyle/>
          <a:p>
            <a:pPr algn="just">
              <a:lnSpc>
                <a:spcPct val="150000"/>
              </a:lnSpc>
            </a:pP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本产品可适配任意类型</a:t>
            </a:r>
            <a:r>
              <a:rPr lang="en-US" altLang="zh-CN" sz="1400" kern="0" dirty="0" err="1">
                <a:solidFill>
                  <a:srgbClr val="141414"/>
                </a:solidFill>
                <a:latin typeface="仿宋" panose="02010609060101010101" pitchFamily="49" charset="-122"/>
                <a:ea typeface="仿宋" panose="02010609060101010101" pitchFamily="49" charset="-122"/>
              </a:rPr>
              <a:t>HPGe</a:t>
            </a:r>
            <a:r>
              <a:rPr lang="zh-CN" altLang="zh-CN" sz="1400" kern="0" dirty="0">
                <a:solidFill>
                  <a:srgbClr val="141414"/>
                </a:solidFill>
                <a:latin typeface="等线" panose="02010600030101010101" pitchFamily="2" charset="-122"/>
                <a:ea typeface="仿宋" panose="02010609060101010101" pitchFamily="49" charset="-122"/>
              </a:rPr>
              <a:t>探测器，标准产品采用</a:t>
            </a:r>
            <a:r>
              <a:rPr lang="en-US" altLang="zh-CN" sz="1400" kern="0" dirty="0">
                <a:solidFill>
                  <a:srgbClr val="141414"/>
                </a:solidFill>
                <a:latin typeface="仿宋" panose="02010609060101010101" pitchFamily="49" charset="-122"/>
                <a:ea typeface="仿宋" panose="02010609060101010101" pitchFamily="49" charset="-122"/>
              </a:rPr>
              <a:t>P</a:t>
            </a:r>
            <a:r>
              <a:rPr lang="zh-CN" altLang="zh-CN" sz="1400" kern="0" dirty="0">
                <a:solidFill>
                  <a:srgbClr val="141414"/>
                </a:solidFill>
                <a:latin typeface="仿宋" panose="02010609060101010101" pitchFamily="49" charset="-122"/>
                <a:ea typeface="仿宋" panose="02010609060101010101" pitchFamily="49" charset="-122"/>
              </a:rPr>
              <a:t>型</a:t>
            </a:r>
            <a:r>
              <a:rPr lang="en-US" altLang="zh-CN" sz="1400" kern="0" dirty="0" err="1">
                <a:solidFill>
                  <a:srgbClr val="141414"/>
                </a:solidFill>
                <a:latin typeface="仿宋" panose="02010609060101010101" pitchFamily="49" charset="-122"/>
                <a:ea typeface="仿宋" panose="02010609060101010101" pitchFamily="49" charset="-122"/>
              </a:rPr>
              <a:t>HPGe</a:t>
            </a:r>
            <a:r>
              <a:rPr lang="zh-CN" altLang="zh-CN" sz="1400" kern="0" dirty="0">
                <a:solidFill>
                  <a:srgbClr val="141414"/>
                </a:solidFill>
                <a:latin typeface="等线" panose="02010600030101010101" pitchFamily="2" charset="-122"/>
                <a:ea typeface="仿宋" panose="02010609060101010101" pitchFamily="49" charset="-122"/>
              </a:rPr>
              <a:t>探测器</a:t>
            </a:r>
            <a:r>
              <a:rPr lang="zh-CN" altLang="en-US" sz="1400" kern="0" dirty="0">
                <a:solidFill>
                  <a:srgbClr val="141414"/>
                </a:solidFill>
                <a:latin typeface="等线" panose="02010600030101010101" pitchFamily="2" charset="-122"/>
                <a:ea typeface="仿宋" panose="02010609060101010101" pitchFamily="49" charset="-122"/>
              </a:rPr>
              <a:t>。</a:t>
            </a:r>
            <a:endParaRPr lang="zh-CN"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晶体类型：</a:t>
            </a:r>
            <a:r>
              <a:rPr lang="en-US" altLang="zh-CN" sz="1400" kern="0" dirty="0">
                <a:solidFill>
                  <a:srgbClr val="141414"/>
                </a:solidFill>
                <a:latin typeface="仿宋" panose="02010609060101010101" pitchFamily="49" charset="-122"/>
                <a:ea typeface="仿宋" panose="02010609060101010101" pitchFamily="49" charset="-122"/>
              </a:rPr>
              <a:t>P</a:t>
            </a:r>
            <a:r>
              <a:rPr lang="zh-CN" altLang="zh-CN" sz="1400" kern="0" dirty="0">
                <a:solidFill>
                  <a:srgbClr val="141414"/>
                </a:solidFill>
                <a:latin typeface="仿宋" panose="02010609060101010101" pitchFamily="49" charset="-122"/>
                <a:ea typeface="仿宋" panose="02010609060101010101" pitchFamily="49" charset="-122"/>
              </a:rPr>
              <a:t>型高</a:t>
            </a:r>
            <a:r>
              <a:rPr lang="zh-CN" altLang="zh-CN" sz="1400" kern="0" dirty="0">
                <a:solidFill>
                  <a:srgbClr val="141414"/>
                </a:solidFill>
                <a:latin typeface="等线" panose="02010600030101010101" pitchFamily="2" charset="-122"/>
                <a:ea typeface="仿宋" panose="02010609060101010101" pitchFamily="49" charset="-122"/>
              </a:rPr>
              <a:t>纯锗，同轴型</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探测效率：</a:t>
            </a:r>
            <a:r>
              <a:rPr lang="zh-CN" altLang="en-US"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40%</a:t>
            </a:r>
            <a:endParaRPr lang="zh-CN" altLang="zh-CN" sz="1400" kern="0" dirty="0">
              <a:solidFill>
                <a:srgbClr val="141414"/>
              </a:solidFill>
              <a:latin typeface="仿宋" panose="02010609060101010101" pitchFamily="49"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能量响应范围：</a:t>
            </a:r>
            <a:r>
              <a:rPr lang="en-US" altLang="zh-CN" sz="1400" kern="0" dirty="0">
                <a:solidFill>
                  <a:srgbClr val="141414"/>
                </a:solidFill>
                <a:latin typeface="仿宋" panose="02010609060101010101" pitchFamily="49" charset="-122"/>
                <a:ea typeface="仿宋" panose="02010609060101010101" pitchFamily="49" charset="-122"/>
              </a:rPr>
              <a:t>30KeV – 10MeV </a:t>
            </a:r>
          </a:p>
          <a:p>
            <a:pPr marL="34290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能量分辨率：对</a:t>
            </a:r>
            <a:r>
              <a:rPr lang="en-US" altLang="zh-CN" sz="1400" kern="0" dirty="0">
                <a:solidFill>
                  <a:srgbClr val="141414"/>
                </a:solidFill>
                <a:latin typeface="等线" panose="02010600030101010101" pitchFamily="2" charset="-122"/>
                <a:ea typeface="仿宋" panose="02010609060101010101" pitchFamily="49" charset="-122"/>
              </a:rPr>
              <a:t>1.332 MeV</a:t>
            </a:r>
            <a:r>
              <a:rPr lang="zh-CN" altLang="zh-CN" sz="1400" kern="0" dirty="0">
                <a:solidFill>
                  <a:srgbClr val="141414"/>
                </a:solidFill>
                <a:latin typeface="等线" panose="02010600030101010101" pitchFamily="2" charset="-122"/>
                <a:ea typeface="仿宋" panose="02010609060101010101" pitchFamily="49" charset="-122"/>
              </a:rPr>
              <a:t>峰（</a:t>
            </a:r>
            <a:r>
              <a:rPr lang="en-US" altLang="zh-CN" sz="1400" kern="0" baseline="30000" dirty="0">
                <a:solidFill>
                  <a:srgbClr val="141414"/>
                </a:solidFill>
                <a:latin typeface="等线" panose="02010600030101010101" pitchFamily="2" charset="-122"/>
                <a:ea typeface="仿宋" panose="02010609060101010101" pitchFamily="49" charset="-122"/>
              </a:rPr>
              <a:t>60</a:t>
            </a:r>
            <a:r>
              <a:rPr lang="en-US" altLang="zh-CN" sz="1400" kern="0" dirty="0">
                <a:solidFill>
                  <a:srgbClr val="141414"/>
                </a:solidFill>
                <a:latin typeface="等线" panose="02010600030101010101" pitchFamily="2" charset="-122"/>
                <a:ea typeface="仿宋" panose="02010609060101010101" pitchFamily="49" charset="-122"/>
              </a:rPr>
              <a:t>Co</a:t>
            </a:r>
            <a:r>
              <a:rPr lang="zh-CN" altLang="zh-CN" sz="1400" kern="0" dirty="0">
                <a:solidFill>
                  <a:srgbClr val="141414"/>
                </a:solidFill>
                <a:latin typeface="等线" panose="02010600030101010101" pitchFamily="2" charset="-122"/>
                <a:ea typeface="仿宋" panose="02010609060101010101" pitchFamily="49" charset="-122"/>
              </a:rPr>
              <a:t>）：≤</a:t>
            </a:r>
            <a:r>
              <a:rPr lang="en-US" altLang="zh-CN" sz="1400" kern="0" dirty="0">
                <a:solidFill>
                  <a:srgbClr val="141414"/>
                </a:solidFill>
                <a:latin typeface="等线" panose="02010600030101010101" pitchFamily="2" charset="-122"/>
                <a:ea typeface="仿宋" panose="02010609060101010101" pitchFamily="49" charset="-122"/>
              </a:rPr>
              <a:t>2.0keV</a:t>
            </a:r>
            <a:r>
              <a:rPr lang="zh-CN" altLang="zh-CN" sz="1400" kern="0" dirty="0">
                <a:solidFill>
                  <a:srgbClr val="141414"/>
                </a:solidFill>
                <a:latin typeface="等线" panose="02010600030101010101" pitchFamily="2" charset="-122"/>
                <a:ea typeface="仿宋" panose="02010609060101010101" pitchFamily="49" charset="-122"/>
              </a:rPr>
              <a:t>； 对 </a:t>
            </a:r>
            <a:r>
              <a:rPr lang="en-US" altLang="zh-CN" sz="1400" kern="0" dirty="0">
                <a:solidFill>
                  <a:srgbClr val="141414"/>
                </a:solidFill>
                <a:latin typeface="等线" panose="02010600030101010101" pitchFamily="2" charset="-122"/>
                <a:ea typeface="仿宋" panose="02010609060101010101" pitchFamily="49" charset="-122"/>
              </a:rPr>
              <a:t>5.9KeV</a:t>
            </a:r>
            <a:r>
              <a:rPr lang="zh-CN" altLang="zh-CN" sz="1400" kern="0" dirty="0">
                <a:solidFill>
                  <a:srgbClr val="141414"/>
                </a:solidFill>
                <a:latin typeface="等线" panose="02010600030101010101" pitchFamily="2" charset="-122"/>
                <a:ea typeface="仿宋" panose="02010609060101010101" pitchFamily="49" charset="-122"/>
              </a:rPr>
              <a:t>峰（</a:t>
            </a:r>
            <a:r>
              <a:rPr lang="en-US" altLang="zh-CN" sz="1400" kern="0" baseline="30000" dirty="0">
                <a:solidFill>
                  <a:srgbClr val="141414"/>
                </a:solidFill>
                <a:latin typeface="等线" panose="02010600030101010101" pitchFamily="2" charset="-122"/>
                <a:ea typeface="仿宋" panose="02010609060101010101" pitchFamily="49" charset="-122"/>
              </a:rPr>
              <a:t>55</a:t>
            </a:r>
            <a:r>
              <a:rPr lang="en-US" altLang="zh-CN" sz="1400" kern="0" dirty="0">
                <a:solidFill>
                  <a:srgbClr val="141414"/>
                </a:solidFill>
                <a:latin typeface="等线" panose="02010600030101010101" pitchFamily="2" charset="-122"/>
                <a:ea typeface="仿宋" panose="02010609060101010101" pitchFamily="49" charset="-122"/>
              </a:rPr>
              <a:t>Fe</a:t>
            </a:r>
            <a:r>
              <a:rPr lang="zh-CN" altLang="zh-CN" sz="1400" kern="0" dirty="0">
                <a:solidFill>
                  <a:srgbClr val="141414"/>
                </a:solidFill>
                <a:latin typeface="等线" panose="02010600030101010101" pitchFamily="2" charset="-122"/>
                <a:ea typeface="仿宋" panose="02010609060101010101" pitchFamily="49" charset="-122"/>
              </a:rPr>
              <a:t>）：≤</a:t>
            </a:r>
            <a:r>
              <a:rPr lang="en-US" altLang="zh-CN" sz="1400" kern="0" dirty="0">
                <a:solidFill>
                  <a:srgbClr val="141414"/>
                </a:solidFill>
                <a:latin typeface="等线" panose="02010600030101010101" pitchFamily="2" charset="-122"/>
                <a:ea typeface="仿宋" panose="02010609060101010101" pitchFamily="49" charset="-122"/>
              </a:rPr>
              <a:t>760eV</a:t>
            </a:r>
            <a:endParaRPr lang="zh-CN" altLang="zh-CN" sz="1400" kern="0" dirty="0">
              <a:solidFill>
                <a:srgbClr val="141414"/>
              </a:solidFill>
              <a:latin typeface="等线" panose="02010600030101010101" pitchFamily="2" charset="-122"/>
              <a:ea typeface="仿宋" panose="02010609060101010101" pitchFamily="49" charset="-122"/>
            </a:endParaRPr>
          </a:p>
        </p:txBody>
      </p:sp>
    </p:spTree>
    <p:extLst>
      <p:ext uri="{BB962C8B-B14F-4D97-AF65-F5344CB8AC3E}">
        <p14:creationId xmlns:p14="http://schemas.microsoft.com/office/powerpoint/2010/main" val="23712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06C1-1B58-34DE-091F-EC1C9798CF09}"/>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FF1B94A5-7206-185A-DC8B-BF6E3768B136}"/>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B5518AED-4CA1-6526-B953-9C1F2D6A04B8}"/>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55ACA793-9496-4CC7-E04B-00335D87C45E}"/>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5D37D021-A18C-B0E1-10DD-CAF85D291CE5}"/>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9D1AFFBD-6D27-A7C4-E726-A85BF1B76300}"/>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FA03DEC7-9838-1965-BDC5-618EC2210FA2}"/>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0CC23A90-6BB5-ED47-8405-CAB79FC3E9A4}"/>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3298353-2DB8-70D7-BA52-F694E851B704}"/>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72B7197-D004-04FC-49CB-D4C81851253D}"/>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1F2760C3-4CA6-6B8C-54E0-1BFBDC398315}"/>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D0875562-840F-E5B0-3693-FE1EC8AFA0FA}"/>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C149CBE6-BBB4-035B-2991-D6CDB6BEED28}"/>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44A45697-25FC-3F70-5063-9644D2159D53}"/>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4D36F5C6-5365-9BFF-73CE-7DDC3D142DF5}"/>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616588FB-BA9F-84BD-6451-D50683EB72B4}"/>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A9B56362-3FAF-8AF9-982F-D3B743F8A2CC}"/>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DD7207B1-616B-ADBE-4D50-ED4069B22B0C}"/>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6D8CFA8E-2236-C4D3-8B0F-8F478301E02C}"/>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0D5EAD75-E5B4-DDB4-9C4A-057982DD0EB0}"/>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B2125006-D958-D088-FA75-ED346052BB46}"/>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B0FDADE1-8F1D-D929-777E-D4E84D8F4BF9}"/>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F3ACB66B-5598-D2AF-F7A3-CA518C1687D1}"/>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4091AEFA-3B41-511E-BD07-B96B50A26118}"/>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754BF71C-5B7F-592D-8F9D-71F63038A5F5}"/>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9B6160F9-13B4-5AE1-A2F3-B725CE7C9B8B}"/>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4D7CA36D-AC1D-AD32-B83A-A131D58154EC}"/>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D6BE5568-FBF9-4425-FA0C-D353F8D31D71}"/>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93706643-6C27-A94B-D886-A0D50B7F5166}"/>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B7D756FE-4566-AF32-BAFD-0E66B3E74E0A}"/>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CC9B3F7E-B606-F14C-AE42-E8D95F19261A}"/>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8584ECB2-CAAF-88BE-7737-2FCAFEB28351}"/>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5196E543-5B6C-C828-CE3B-1688BF67DA24}"/>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DBFD1A04-ABCA-939E-7B42-06BF8BD798DD}"/>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5746CEA3-00B3-D5F4-17DA-9CDE9B4D4CFC}"/>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377214B6-2B70-7B29-C437-0447E536AF0E}"/>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DCB2DCEA-1914-BDBD-17BC-38D7C76481B5}"/>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F91CDDC3-DC5D-A2BA-03F1-1B41F29FB835}"/>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676BFB95-CBA3-3015-2323-B4FE3721512D}"/>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pic>
        <p:nvPicPr>
          <p:cNvPr id="5" name="图片 4">
            <a:extLst>
              <a:ext uri="{FF2B5EF4-FFF2-40B4-BE49-F238E27FC236}">
                <a16:creationId xmlns:a16="http://schemas.microsoft.com/office/drawing/2014/main" id="{EE246050-23D6-3B50-AD33-3BE6CD076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732" y="2016282"/>
            <a:ext cx="1747493" cy="3494985"/>
          </a:xfrm>
          <a:prstGeom prst="rect">
            <a:avLst/>
          </a:prstGeom>
        </p:spPr>
      </p:pic>
      <p:sp>
        <p:nvSpPr>
          <p:cNvPr id="4" name="文本框 3">
            <a:extLst>
              <a:ext uri="{FF2B5EF4-FFF2-40B4-BE49-F238E27FC236}">
                <a16:creationId xmlns:a16="http://schemas.microsoft.com/office/drawing/2014/main" id="{9891A3A9-572B-3D53-60DE-FC6B1F1CCE2A}"/>
              </a:ext>
            </a:extLst>
          </p:cNvPr>
          <p:cNvSpPr txBox="1"/>
          <p:nvPr/>
        </p:nvSpPr>
        <p:spPr>
          <a:xfrm>
            <a:off x="604684" y="1342027"/>
            <a:ext cx="4905993" cy="1348511"/>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峰康比：≥ </a:t>
            </a:r>
            <a:r>
              <a:rPr lang="en-US" altLang="zh-CN" sz="1400" kern="0" dirty="0">
                <a:solidFill>
                  <a:srgbClr val="141414"/>
                </a:solidFill>
                <a:latin typeface="仿宋" panose="02010609060101010101" pitchFamily="49" charset="-122"/>
                <a:ea typeface="仿宋" panose="02010609060101010101" pitchFamily="49" charset="-122"/>
              </a:rPr>
              <a:t>59:1</a:t>
            </a:r>
            <a:endParaRPr lang="zh-CN" altLang="zh-CN" sz="1400" kern="0" dirty="0">
              <a:solidFill>
                <a:srgbClr val="141414"/>
              </a:solidFill>
              <a:latin typeface="仿宋" panose="02010609060101010101" pitchFamily="49"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峰形参数：</a:t>
            </a:r>
            <a:r>
              <a:rPr lang="en-US" altLang="zh-CN" sz="1400" kern="0" dirty="0">
                <a:solidFill>
                  <a:srgbClr val="141414"/>
                </a:solidFill>
                <a:latin typeface="仿宋" panose="02010609060101010101" pitchFamily="49" charset="-122"/>
                <a:ea typeface="仿宋" panose="02010609060101010101" pitchFamily="49" charset="-122"/>
              </a:rPr>
              <a:t>FW0.1M/FWHM </a:t>
            </a:r>
            <a:r>
              <a:rPr lang="zh-CN" altLang="zh-CN" sz="1400" kern="0" dirty="0">
                <a:solidFill>
                  <a:srgbClr val="141414"/>
                </a:solidFill>
                <a:latin typeface="仿宋" panose="02010609060101010101" pitchFamily="49" charset="-122"/>
                <a:ea typeface="仿宋" panose="02010609060101010101" pitchFamily="49" charset="-122"/>
              </a:rPr>
              <a:t>≤ </a:t>
            </a:r>
            <a:r>
              <a:rPr lang="en-US" altLang="zh-CN" sz="1400" kern="0" dirty="0">
                <a:solidFill>
                  <a:srgbClr val="141414"/>
                </a:solidFill>
                <a:latin typeface="仿宋" panose="02010609060101010101" pitchFamily="49" charset="-122"/>
                <a:ea typeface="仿宋" panose="02010609060101010101" pitchFamily="49" charset="-122"/>
              </a:rPr>
              <a:t>2.0</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			      FW0.2M/FWHM </a:t>
            </a:r>
            <a:r>
              <a:rPr lang="zh-CN" altLang="zh-CN" sz="1400" kern="0" dirty="0">
                <a:solidFill>
                  <a:srgbClr val="141414"/>
                </a:solidFill>
                <a:latin typeface="仿宋" panose="02010609060101010101" pitchFamily="49" charset="-122"/>
                <a:ea typeface="仿宋" panose="02010609060101010101" pitchFamily="49" charset="-122"/>
              </a:rPr>
              <a:t>≤ </a:t>
            </a:r>
            <a:r>
              <a:rPr lang="en-US" altLang="zh-CN" sz="1400" kern="0" dirty="0">
                <a:solidFill>
                  <a:srgbClr val="141414"/>
                </a:solidFill>
                <a:latin typeface="仿宋" panose="02010609060101010101" pitchFamily="49" charset="-122"/>
                <a:ea typeface="仿宋" panose="02010609060101010101" pitchFamily="49" charset="-122"/>
              </a:rPr>
              <a:t>3.0</a:t>
            </a:r>
            <a:endParaRPr lang="zh-CN" altLang="zh-CN" sz="1400" kern="0" dirty="0">
              <a:solidFill>
                <a:srgbClr val="141414"/>
              </a:solidFill>
              <a:latin typeface="仿宋" panose="02010609060101010101" pitchFamily="49" charset="-122"/>
              <a:ea typeface="仿宋" panose="02010609060101010101" pitchFamily="49" charset="-122"/>
            </a:endParaRPr>
          </a:p>
          <a:p>
            <a:pPr>
              <a:lnSpc>
                <a:spcPct val="150000"/>
              </a:lnSpc>
            </a:pPr>
            <a:r>
              <a:rPr lang="zh-CN" altLang="zh-CN" sz="1400" b="1" kern="0" dirty="0">
                <a:solidFill>
                  <a:srgbClr val="141414"/>
                </a:solidFill>
                <a:latin typeface="等线" panose="02010600030101010101" pitchFamily="2" charset="-122"/>
                <a:ea typeface="仿宋" panose="02010609060101010101" pitchFamily="49" charset="-122"/>
              </a:rPr>
              <a:t>同时可以根据用户应用需要更换不同类型的探测器。</a:t>
            </a:r>
          </a:p>
        </p:txBody>
      </p:sp>
      <p:sp>
        <p:nvSpPr>
          <p:cNvPr id="6" name="文本框 5">
            <a:extLst>
              <a:ext uri="{FF2B5EF4-FFF2-40B4-BE49-F238E27FC236}">
                <a16:creationId xmlns:a16="http://schemas.microsoft.com/office/drawing/2014/main" id="{875068A9-6FE8-930B-C505-7EDAA14E5729}"/>
              </a:ext>
            </a:extLst>
          </p:cNvPr>
          <p:cNvSpPr txBox="1"/>
          <p:nvPr/>
        </p:nvSpPr>
        <p:spPr>
          <a:xfrm>
            <a:off x="527497" y="2712558"/>
            <a:ext cx="1107996" cy="463588"/>
          </a:xfrm>
          <a:prstGeom prst="rect">
            <a:avLst/>
          </a:prstGeom>
          <a:noFill/>
        </p:spPr>
        <p:txBody>
          <a:bodyPr wrap="none" rtlCol="0" anchor="t">
            <a:spAutoFit/>
          </a:bodyPr>
          <a:lstStyle/>
          <a:p>
            <a:pPr>
              <a:lnSpc>
                <a:spcPct val="150000"/>
              </a:lnSpc>
            </a:pPr>
            <a:r>
              <a:rPr lang="zh-CN" altLang="en-US" dirty="0">
                <a:solidFill>
                  <a:srgbClr val="2F318B"/>
                </a:solidFill>
                <a:cs typeface="+mn-ea"/>
              </a:rPr>
              <a:t>制冷系统</a:t>
            </a:r>
            <a:endParaRPr lang="zh-CN" altLang="zh-CN" dirty="0">
              <a:solidFill>
                <a:srgbClr val="2F318B"/>
              </a:solidFill>
              <a:cs typeface="+mn-ea"/>
            </a:endParaRPr>
          </a:p>
        </p:txBody>
      </p:sp>
      <p:sp>
        <p:nvSpPr>
          <p:cNvPr id="7" name="文本框 6">
            <a:extLst>
              <a:ext uri="{FF2B5EF4-FFF2-40B4-BE49-F238E27FC236}">
                <a16:creationId xmlns:a16="http://schemas.microsoft.com/office/drawing/2014/main" id="{DE6B159C-030A-063B-00CE-98E0BC9405FF}"/>
              </a:ext>
            </a:extLst>
          </p:cNvPr>
          <p:cNvSpPr txBox="1"/>
          <p:nvPr/>
        </p:nvSpPr>
        <p:spPr>
          <a:xfrm>
            <a:off x="591682" y="3175650"/>
            <a:ext cx="3622235" cy="1671676"/>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液氮回凝制冷，每添加一次液氮可使用</a:t>
            </a:r>
            <a:r>
              <a:rPr lang="en-US" altLang="zh-CN" sz="1400" kern="0" dirty="0">
                <a:solidFill>
                  <a:srgbClr val="141414"/>
                </a:solidFill>
                <a:latin typeface="仿宋" panose="02010609060101010101" pitchFamily="49" charset="-122"/>
                <a:ea typeface="仿宋" panose="02010609060101010101" pitchFamily="49" charset="-122"/>
              </a:rPr>
              <a:t>1</a:t>
            </a:r>
            <a:r>
              <a:rPr lang="zh-CN" altLang="zh-CN" sz="1400" kern="0" dirty="0">
                <a:solidFill>
                  <a:srgbClr val="141414"/>
                </a:solidFill>
                <a:latin typeface="仿宋" panose="02010609060101010101" pitchFamily="49" charset="-122"/>
                <a:ea typeface="仿宋" panose="02010609060101010101" pitchFamily="49" charset="-122"/>
              </a:rPr>
              <a:t>年或以上。液氮剩余量小于</a:t>
            </a:r>
            <a:r>
              <a:rPr lang="en-US" altLang="zh-CN" sz="1400" kern="0" dirty="0">
                <a:solidFill>
                  <a:srgbClr val="141414"/>
                </a:solidFill>
                <a:latin typeface="仿宋" panose="02010609060101010101" pitchFamily="49" charset="-122"/>
                <a:ea typeface="仿宋" panose="02010609060101010101" pitchFamily="49" charset="-122"/>
              </a:rPr>
              <a:t>48</a:t>
            </a:r>
            <a:r>
              <a:rPr lang="zh-CN" altLang="zh-CN" sz="1400" kern="0" dirty="0">
                <a:solidFill>
                  <a:srgbClr val="141414"/>
                </a:solidFill>
                <a:latin typeface="仿宋" panose="02010609060101010101" pitchFamily="49" charset="-122"/>
                <a:ea typeface="仿宋" panose="02010609060101010101" pitchFamily="49" charset="-122"/>
              </a:rPr>
              <a:t>小时自动报警。</a:t>
            </a:r>
          </a:p>
          <a:p>
            <a:pPr marL="342900" lvl="0" indent="-342900" algn="just">
              <a:lnSpc>
                <a:spcPct val="150000"/>
              </a:lnSpc>
              <a:buFont typeface="宋体" panose="02010600030101010101" pitchFamily="2" charset="-122"/>
              <a:buChar char="•"/>
            </a:pPr>
            <a:r>
              <a:rPr lang="en-US" altLang="zh-CN" sz="1400" kern="0" dirty="0">
                <a:solidFill>
                  <a:srgbClr val="141414"/>
                </a:solidFill>
                <a:latin typeface="仿宋" panose="02010609060101010101" pitchFamily="49" charset="-122"/>
                <a:ea typeface="仿宋" panose="02010609060101010101" pitchFamily="49" charset="-122"/>
              </a:rPr>
              <a:t>30L</a:t>
            </a:r>
            <a:r>
              <a:rPr lang="zh-CN" altLang="zh-CN" sz="1400" kern="0" dirty="0">
                <a:solidFill>
                  <a:srgbClr val="141414"/>
                </a:solidFill>
                <a:latin typeface="仿宋" panose="02010609060101010101" pitchFamily="49" charset="-122"/>
                <a:ea typeface="仿宋" panose="02010609060101010101" pitchFamily="49" charset="-122"/>
              </a:rPr>
              <a:t>液氮制冷（可选）</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电制冷</a:t>
            </a:r>
            <a:r>
              <a:rPr lang="en-US" altLang="zh-CN" sz="1400" kern="0" dirty="0">
                <a:solidFill>
                  <a:srgbClr val="141414"/>
                </a:solidFill>
                <a:latin typeface="仿宋" panose="02010609060101010101" pitchFamily="49" charset="-122"/>
                <a:ea typeface="仿宋" panose="02010609060101010101" pitchFamily="49" charset="-122"/>
              </a:rPr>
              <a:t>(</a:t>
            </a:r>
            <a:r>
              <a:rPr lang="zh-CN" altLang="zh-CN" sz="1400" kern="0" dirty="0">
                <a:solidFill>
                  <a:srgbClr val="141414"/>
                </a:solidFill>
                <a:latin typeface="仿宋" panose="02010609060101010101" pitchFamily="49" charset="-122"/>
                <a:ea typeface="仿宋" panose="02010609060101010101" pitchFamily="49" charset="-122"/>
              </a:rPr>
              <a:t>可选）</a:t>
            </a:r>
          </a:p>
        </p:txBody>
      </p:sp>
      <p:sp>
        <p:nvSpPr>
          <p:cNvPr id="8" name="文本框 7">
            <a:extLst>
              <a:ext uri="{FF2B5EF4-FFF2-40B4-BE49-F238E27FC236}">
                <a16:creationId xmlns:a16="http://schemas.microsoft.com/office/drawing/2014/main" id="{679D4575-FA6D-1F20-E5DC-7142A57BA2C2}"/>
              </a:ext>
            </a:extLst>
          </p:cNvPr>
          <p:cNvSpPr txBox="1"/>
          <p:nvPr/>
        </p:nvSpPr>
        <p:spPr>
          <a:xfrm>
            <a:off x="604684" y="4947804"/>
            <a:ext cx="2262158" cy="463588"/>
          </a:xfrm>
          <a:prstGeom prst="rect">
            <a:avLst/>
          </a:prstGeom>
          <a:noFill/>
        </p:spPr>
        <p:txBody>
          <a:bodyPr wrap="none" rtlCol="0" anchor="t">
            <a:spAutoFit/>
          </a:bodyPr>
          <a:lstStyle/>
          <a:p>
            <a:pPr>
              <a:lnSpc>
                <a:spcPct val="150000"/>
              </a:lnSpc>
            </a:pPr>
            <a:r>
              <a:rPr lang="zh-CN" altLang="zh-CN" dirty="0">
                <a:solidFill>
                  <a:srgbClr val="2F318B"/>
                </a:solidFill>
                <a:cs typeface="+mn-ea"/>
              </a:rPr>
              <a:t>数字化多道谱仪系统</a:t>
            </a:r>
          </a:p>
        </p:txBody>
      </p:sp>
      <p:sp>
        <p:nvSpPr>
          <p:cNvPr id="9" name="文本框 8">
            <a:extLst>
              <a:ext uri="{FF2B5EF4-FFF2-40B4-BE49-F238E27FC236}">
                <a16:creationId xmlns:a16="http://schemas.microsoft.com/office/drawing/2014/main" id="{27A6D221-1BD2-8DF1-5FA2-D78FA63CA03C}"/>
              </a:ext>
            </a:extLst>
          </p:cNvPr>
          <p:cNvSpPr txBox="1"/>
          <p:nvPr/>
        </p:nvSpPr>
        <p:spPr>
          <a:xfrm>
            <a:off x="591682" y="5492876"/>
            <a:ext cx="5641340" cy="3280385"/>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最大数据通过率：大于</a:t>
            </a:r>
            <a:r>
              <a:rPr lang="en-US" altLang="zh-CN" sz="1400" kern="0" dirty="0">
                <a:solidFill>
                  <a:srgbClr val="141414"/>
                </a:solidFill>
                <a:latin typeface="仿宋" panose="02010609060101010101" pitchFamily="49" charset="-122"/>
                <a:ea typeface="仿宋" panose="02010609060101010101" pitchFamily="49" charset="-122"/>
              </a:rPr>
              <a:t>100kcps</a:t>
            </a:r>
            <a:r>
              <a:rPr lang="zh-CN" altLang="zh-CN" sz="1400" kern="0" dirty="0">
                <a:solidFill>
                  <a:srgbClr val="141414"/>
                </a:solidFill>
                <a:latin typeface="仿宋" panose="02010609060101010101" pitchFamily="49" charset="-122"/>
                <a:ea typeface="仿宋" panose="02010609060101010101" pitchFamily="49" charset="-122"/>
              </a:rPr>
              <a:t>（低频抑制器</a:t>
            </a:r>
            <a:r>
              <a:rPr lang="en-US" altLang="zh-CN" sz="1400" kern="0" dirty="0">
                <a:solidFill>
                  <a:srgbClr val="141414"/>
                </a:solidFill>
                <a:latin typeface="仿宋" panose="02010609060101010101" pitchFamily="49" charset="-122"/>
                <a:ea typeface="仿宋" panose="02010609060101010101" pitchFamily="49" charset="-122"/>
              </a:rPr>
              <a:t>LFR</a:t>
            </a:r>
            <a:r>
              <a:rPr lang="zh-CN" altLang="zh-CN" sz="1400" kern="0" dirty="0">
                <a:solidFill>
                  <a:srgbClr val="141414"/>
                </a:solidFill>
                <a:latin typeface="仿宋" panose="02010609060101010101" pitchFamily="49" charset="-122"/>
                <a:ea typeface="仿宋" panose="02010609060101010101" pitchFamily="49" charset="-122"/>
              </a:rPr>
              <a:t>关闭）；大于</a:t>
            </a:r>
            <a:r>
              <a:rPr lang="en-US" altLang="zh-CN" sz="1400" kern="0" dirty="0">
                <a:solidFill>
                  <a:srgbClr val="141414"/>
                </a:solidFill>
                <a:latin typeface="仿宋" panose="02010609060101010101" pitchFamily="49" charset="-122"/>
                <a:ea typeface="仿宋" panose="02010609060101010101" pitchFamily="49" charset="-122"/>
              </a:rPr>
              <a:t>34kcps</a:t>
            </a:r>
            <a:r>
              <a:rPr lang="zh-CN" altLang="zh-CN" sz="1400" kern="0" dirty="0">
                <a:solidFill>
                  <a:srgbClr val="141414"/>
                </a:solidFill>
                <a:latin typeface="仿宋" panose="02010609060101010101" pitchFamily="49" charset="-122"/>
                <a:ea typeface="仿宋" panose="02010609060101010101" pitchFamily="49" charset="-122"/>
              </a:rPr>
              <a:t>（低频抑制器</a:t>
            </a:r>
            <a:r>
              <a:rPr lang="en-US" altLang="zh-CN" sz="1400" kern="0" dirty="0">
                <a:solidFill>
                  <a:srgbClr val="141414"/>
                </a:solidFill>
                <a:latin typeface="仿宋" panose="02010609060101010101" pitchFamily="49" charset="-122"/>
                <a:ea typeface="仿宋" panose="02010609060101010101" pitchFamily="49" charset="-122"/>
              </a:rPr>
              <a:t>LFR</a:t>
            </a:r>
            <a:r>
              <a:rPr lang="zh-CN" altLang="zh-CN" sz="1400" kern="0" dirty="0">
                <a:solidFill>
                  <a:srgbClr val="141414"/>
                </a:solidFill>
                <a:latin typeface="仿宋" panose="02010609060101010101" pitchFamily="49" charset="-122"/>
                <a:ea typeface="仿宋" panose="02010609060101010101" pitchFamily="49" charset="-122"/>
              </a:rPr>
              <a:t>开启）；</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具有低频噪声抑制、自动最优化、自动极零、零死时间校正和虚拟示波器等功能；</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液晶屏显示，能随时显示探测器晶体温度、高压状况、增益</a:t>
            </a:r>
            <a:r>
              <a:rPr lang="en-US" altLang="zh-CN" sz="1400" kern="0" dirty="0">
                <a:solidFill>
                  <a:srgbClr val="141414"/>
                </a:solidFill>
                <a:latin typeface="仿宋" panose="02010609060101010101" pitchFamily="49" charset="-122"/>
                <a:ea typeface="仿宋" panose="02010609060101010101" pitchFamily="49" charset="-122"/>
              </a:rPr>
              <a:t>/</a:t>
            </a:r>
            <a:r>
              <a:rPr lang="zh-CN" altLang="zh-CN" sz="1400" kern="0" dirty="0">
                <a:solidFill>
                  <a:srgbClr val="141414"/>
                </a:solidFill>
                <a:latin typeface="仿宋" panose="02010609060101010101" pitchFamily="49" charset="-122"/>
                <a:ea typeface="仿宋" panose="02010609060101010101" pitchFamily="49" charset="-122"/>
              </a:rPr>
              <a:t>零点稳定性、实时间</a:t>
            </a:r>
            <a:r>
              <a:rPr lang="en-US" altLang="zh-CN" sz="1400" kern="0" dirty="0">
                <a:solidFill>
                  <a:srgbClr val="141414"/>
                </a:solidFill>
                <a:latin typeface="仿宋" panose="02010609060101010101" pitchFamily="49" charset="-122"/>
                <a:ea typeface="仿宋" panose="02010609060101010101" pitchFamily="49" charset="-122"/>
              </a:rPr>
              <a:t>/</a:t>
            </a:r>
            <a:r>
              <a:rPr lang="zh-CN" altLang="zh-CN" sz="1400" kern="0" dirty="0">
                <a:solidFill>
                  <a:srgbClr val="141414"/>
                </a:solidFill>
                <a:latin typeface="仿宋" panose="02010609060101010101" pitchFamily="49" charset="-122"/>
                <a:ea typeface="仿宋" panose="02010609060101010101" pitchFamily="49" charset="-122"/>
              </a:rPr>
              <a:t>活时间和计数率等信息；</a:t>
            </a:r>
            <a:r>
              <a:rPr lang="en-US" altLang="zh-CN" sz="1400" kern="0" dirty="0">
                <a:solidFill>
                  <a:srgbClr val="141414"/>
                </a:solidFill>
                <a:latin typeface="仿宋" panose="02010609060101010101" pitchFamily="49" charset="-122"/>
                <a:ea typeface="仿宋" panose="02010609060101010101" pitchFamily="49" charset="-122"/>
              </a:rPr>
              <a:t>Ethrj45</a:t>
            </a:r>
            <a:r>
              <a:rPr lang="zh-CN" altLang="zh-CN" sz="1400" kern="0" dirty="0">
                <a:solidFill>
                  <a:srgbClr val="141414"/>
                </a:solidFill>
                <a:latin typeface="仿宋" panose="02010609060101010101" pitchFamily="49" charset="-122"/>
                <a:ea typeface="仿宋" panose="02010609060101010101" pitchFamily="49" charset="-122"/>
              </a:rPr>
              <a:t>接口；</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系统变换增益（存储器分段）：由计算机选择为</a:t>
            </a:r>
            <a:r>
              <a:rPr lang="en-US" altLang="zh-CN" sz="1400" kern="0" dirty="0">
                <a:solidFill>
                  <a:srgbClr val="141414"/>
                </a:solidFill>
                <a:latin typeface="仿宋" panose="02010609060101010101" pitchFamily="49" charset="-122"/>
                <a:ea typeface="仿宋" panose="02010609060101010101" pitchFamily="49" charset="-122"/>
              </a:rPr>
              <a:t>64K</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32K</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16</a:t>
            </a:r>
            <a:r>
              <a:rPr lang="zh-CN" altLang="en-US"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384</a:t>
            </a:r>
            <a:r>
              <a:rPr lang="zh-CN" altLang="en-US"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8192</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4096</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2048</a:t>
            </a:r>
            <a:r>
              <a:rPr lang="zh-CN" altLang="zh-CN"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1024</a:t>
            </a:r>
            <a:r>
              <a:rPr lang="zh-CN" altLang="zh-CN" sz="1400" kern="0" dirty="0">
                <a:solidFill>
                  <a:srgbClr val="141414"/>
                </a:solidFill>
                <a:latin typeface="仿宋" panose="02010609060101010101" pitchFamily="49" charset="-122"/>
                <a:ea typeface="仿宋" panose="02010609060101010101" pitchFamily="49" charset="-122"/>
              </a:rPr>
              <a:t>或</a:t>
            </a:r>
            <a:r>
              <a:rPr lang="en-US" altLang="zh-CN" sz="1400" kern="0" dirty="0">
                <a:solidFill>
                  <a:srgbClr val="141414"/>
                </a:solidFill>
                <a:latin typeface="仿宋" panose="02010609060101010101" pitchFamily="49" charset="-122"/>
                <a:ea typeface="仿宋" panose="02010609060101010101" pitchFamily="49" charset="-122"/>
              </a:rPr>
              <a:t>512</a:t>
            </a:r>
            <a:r>
              <a:rPr lang="zh-CN" altLang="zh-CN" sz="1400" kern="0" dirty="0">
                <a:solidFill>
                  <a:srgbClr val="141414"/>
                </a:solidFill>
                <a:latin typeface="仿宋" panose="02010609060101010101" pitchFamily="49" charset="-122"/>
                <a:ea typeface="仿宋" panose="02010609060101010101" pitchFamily="49" charset="-122"/>
              </a:rPr>
              <a:t>道；</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积分非线性</a:t>
            </a:r>
            <a:r>
              <a:rPr lang="zh-CN" altLang="en-US" sz="1400" kern="0" dirty="0">
                <a:solidFill>
                  <a:srgbClr val="141414"/>
                </a:solidFill>
                <a:latin typeface="仿宋" panose="02010609060101010101" pitchFamily="49" charset="-122"/>
                <a:ea typeface="仿宋" panose="02010609060101010101" pitchFamily="49" charset="-122"/>
              </a:rPr>
              <a:t>：</a:t>
            </a:r>
            <a:r>
              <a:rPr lang="zh-CN" altLang="en-US"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rPr>
              <a:t>0.025%</a:t>
            </a:r>
            <a:r>
              <a:rPr lang="zh-CN" altLang="zh-CN" sz="1400" kern="0" dirty="0">
                <a:solidFill>
                  <a:srgbClr val="141414"/>
                </a:solidFill>
                <a:latin typeface="仿宋" panose="02010609060101010101" pitchFamily="49" charset="-122"/>
                <a:ea typeface="仿宋" panose="02010609060101010101" pitchFamily="49" charset="-122"/>
              </a:rPr>
              <a:t>（谱高端的</a:t>
            </a:r>
            <a:r>
              <a:rPr lang="en-US" altLang="zh-CN" sz="1400" kern="0" dirty="0">
                <a:solidFill>
                  <a:srgbClr val="141414"/>
                </a:solidFill>
                <a:latin typeface="仿宋" panose="02010609060101010101" pitchFamily="49" charset="-122"/>
                <a:ea typeface="仿宋" panose="02010609060101010101" pitchFamily="49" charset="-122"/>
              </a:rPr>
              <a:t>99.5%</a:t>
            </a:r>
            <a:r>
              <a:rPr lang="zh-CN" altLang="zh-CN" sz="1400" kern="0" dirty="0">
                <a:solidFill>
                  <a:srgbClr val="141414"/>
                </a:solidFill>
                <a:latin typeface="仿宋" panose="02010609060101010101" pitchFamily="49" charset="-122"/>
                <a:ea typeface="仿宋" panose="02010609060101010101" pitchFamily="49" charset="-122"/>
              </a:rPr>
              <a:t>，用从</a:t>
            </a:r>
            <a:r>
              <a:rPr lang="en-US" altLang="zh-CN" sz="1400" kern="0" dirty="0">
                <a:solidFill>
                  <a:srgbClr val="141414"/>
                </a:solidFill>
                <a:latin typeface="仿宋" panose="02010609060101010101" pitchFamily="49" charset="-122"/>
                <a:ea typeface="仿宋" panose="02010609060101010101" pitchFamily="49" charset="-122"/>
              </a:rPr>
              <a:t>Fe-55</a:t>
            </a:r>
            <a:r>
              <a:rPr lang="zh-CN" altLang="zh-CN" sz="1400" kern="0" dirty="0">
                <a:solidFill>
                  <a:srgbClr val="141414"/>
                </a:solidFill>
                <a:latin typeface="仿宋" panose="02010609060101010101" pitchFamily="49" charset="-122"/>
                <a:ea typeface="仿宋" panose="02010609060101010101" pitchFamily="49" charset="-122"/>
              </a:rPr>
              <a:t>的</a:t>
            </a:r>
            <a:r>
              <a:rPr lang="en-US" altLang="zh-CN" sz="1400" kern="0" dirty="0">
                <a:solidFill>
                  <a:srgbClr val="141414"/>
                </a:solidFill>
                <a:latin typeface="仿宋" panose="02010609060101010101" pitchFamily="49" charset="-122"/>
                <a:ea typeface="仿宋" panose="02010609060101010101" pitchFamily="49" charset="-122"/>
              </a:rPr>
              <a:t>5.9keV</a:t>
            </a:r>
            <a:r>
              <a:rPr lang="zh-CN" altLang="zh-CN" sz="1400" kern="0" dirty="0">
                <a:solidFill>
                  <a:srgbClr val="141414"/>
                </a:solidFill>
                <a:latin typeface="仿宋" panose="02010609060101010101" pitchFamily="49" charset="-122"/>
                <a:ea typeface="仿宋" panose="02010609060101010101" pitchFamily="49" charset="-122"/>
              </a:rPr>
              <a:t>到</a:t>
            </a:r>
            <a:r>
              <a:rPr lang="en-US" altLang="zh-CN" sz="1400" kern="0" dirty="0">
                <a:solidFill>
                  <a:srgbClr val="141414"/>
                </a:solidFill>
                <a:latin typeface="仿宋" panose="02010609060101010101" pitchFamily="49" charset="-122"/>
                <a:ea typeface="仿宋" panose="02010609060101010101" pitchFamily="49" charset="-122"/>
              </a:rPr>
              <a:t>Y-88</a:t>
            </a:r>
            <a:r>
              <a:rPr lang="zh-CN" altLang="zh-CN" sz="1400" kern="0" dirty="0">
                <a:solidFill>
                  <a:srgbClr val="141414"/>
                </a:solidFill>
                <a:latin typeface="仿宋" panose="02010609060101010101" pitchFamily="49" charset="-122"/>
                <a:ea typeface="仿宋" panose="02010609060101010101" pitchFamily="49" charset="-122"/>
              </a:rPr>
              <a:t>的</a:t>
            </a:r>
            <a:r>
              <a:rPr lang="en-US" altLang="zh-CN" sz="1400" kern="0" dirty="0">
                <a:solidFill>
                  <a:srgbClr val="141414"/>
                </a:solidFill>
                <a:latin typeface="仿宋" panose="02010609060101010101" pitchFamily="49" charset="-122"/>
                <a:ea typeface="仿宋" panose="02010609060101010101" pitchFamily="49" charset="-122"/>
              </a:rPr>
              <a:t>1836keV</a:t>
            </a:r>
            <a:r>
              <a:rPr lang="zh-CN" altLang="zh-CN" sz="1400" kern="0" dirty="0">
                <a:solidFill>
                  <a:srgbClr val="141414"/>
                </a:solidFill>
                <a:latin typeface="仿宋" panose="02010609060101010101" pitchFamily="49" charset="-122"/>
                <a:ea typeface="仿宋" panose="02010609060101010101" pitchFamily="49" charset="-122"/>
              </a:rPr>
              <a:t>范围内的混合源测定</a:t>
            </a:r>
            <a:r>
              <a:rPr lang="en-US" altLang="zh-CN" sz="1400" kern="0" dirty="0">
                <a:solidFill>
                  <a:srgbClr val="141414"/>
                </a:solidFill>
                <a:latin typeface="仿宋" panose="02010609060101010101" pitchFamily="49" charset="-122"/>
                <a:ea typeface="仿宋" panose="02010609060101010101" pitchFamily="49" charset="-122"/>
              </a:rPr>
              <a:t>)</a:t>
            </a:r>
            <a:r>
              <a:rPr lang="zh-CN" altLang="zh-CN" sz="1400" kern="0" dirty="0">
                <a:solidFill>
                  <a:srgbClr val="141414"/>
                </a:solidFill>
                <a:latin typeface="仿宋" panose="02010609060101010101" pitchFamily="49" charset="-122"/>
                <a:ea typeface="仿宋" panose="02010609060101010101" pitchFamily="49" charset="-122"/>
              </a:rPr>
              <a:t>；微分非线</a:t>
            </a:r>
            <a:r>
              <a:rPr lang="zh-CN" altLang="en-US" sz="1400" kern="0" dirty="0">
                <a:solidFill>
                  <a:srgbClr val="141414"/>
                </a:solidFill>
                <a:latin typeface="仿宋" panose="02010609060101010101" pitchFamily="49" charset="-122"/>
                <a:ea typeface="仿宋" panose="02010609060101010101" pitchFamily="49" charset="-122"/>
              </a:rPr>
              <a:t>性：</a:t>
            </a:r>
            <a:r>
              <a:rPr lang="zh-CN" altLang="en-US"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rPr>
              <a:t>1%</a:t>
            </a:r>
            <a:r>
              <a:rPr lang="zh-CN" altLang="zh-CN" sz="1400" kern="0" dirty="0">
                <a:solidFill>
                  <a:srgbClr val="141414"/>
                </a:solidFill>
                <a:latin typeface="仿宋" panose="02010609060101010101" pitchFamily="49" charset="-122"/>
                <a:ea typeface="仿宋" panose="02010609060101010101" pitchFamily="49" charset="-122"/>
              </a:rPr>
              <a:t>；</a:t>
            </a:r>
          </a:p>
        </p:txBody>
      </p:sp>
    </p:spTree>
    <p:extLst>
      <p:ext uri="{BB962C8B-B14F-4D97-AF65-F5344CB8AC3E}">
        <p14:creationId xmlns:p14="http://schemas.microsoft.com/office/powerpoint/2010/main" val="20192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B9577-5406-A9D2-1C55-E73D24284BF9}"/>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B3972B51-0906-E676-5987-076A398E76AB}"/>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99B28608-A32A-506A-8A1B-175DA9ABE32B}"/>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A0ED22EC-7AFA-B6CF-4B8C-AF68BD6F9B7D}"/>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9854FC48-D3DC-5BD8-0DDD-047864A38E88}"/>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BC31E7B9-631E-062D-D736-19D2ED21AF9B}"/>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B1A26106-39D3-0018-66F3-9D0DA5456870}"/>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5FBD9620-117C-E152-4158-4A9179CD5396}"/>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922E717-6FC8-B86C-15A6-394DC10C930B}"/>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B402DAA-BEBD-4C8B-A4F8-27AC95EF60C5}"/>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1D1D2786-8EA5-CB77-C4A9-FF676B06AB0E}"/>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88CBC9E2-F32D-3380-36D7-1BC7A8872C4E}"/>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BAF8FBEC-42A1-FE33-DBE4-5C9FA39323F9}"/>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0DAD26FD-0A47-6F6C-7C05-317C805B2451}"/>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49C0F8F5-F6F7-1C5B-7359-85FF3E3DDC3E}"/>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788ABC90-D9C0-7F39-90D9-D9C01FD925AB}"/>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E378B86A-19CE-8E53-EB95-D3AB0B66CFCB}"/>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AC92B61D-C782-F766-7800-5A4F9CE3B093}"/>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0CCAAE8B-76A6-42B5-F60C-AC4965F94C18}"/>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75CF2E41-D8C9-7A6E-422A-0E2D06AF2D9C}"/>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21E5AB88-3A3D-3CB1-D22F-D1A847BBFA9D}"/>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8BB88941-35F6-3710-893D-FC5DCA1455E1}"/>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43AB1B16-419C-00B4-65F1-B275B89877E0}"/>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D6B5A4B2-4A50-7D29-D8C0-3B7C5C05E4BA}"/>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2F82CF2-B5D4-665A-C019-723323113140}"/>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5608E5DB-2B4C-DF48-7534-48605C018C30}"/>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1FF0E33F-A72E-0E78-AB3F-B2FB52964588}"/>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1CD79942-2534-A1F5-A603-E5B0EAFCF095}"/>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62B020A8-4208-93C3-A819-9DEDF38EA9C8}"/>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199AB871-2BA4-252F-AA0A-437CE0B78C42}"/>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46805BBD-8E0F-7DD0-DF9F-DBD1C31D96B5}"/>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5FD4C62E-90D9-94A6-A083-DCD8BB72F6A2}"/>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B7ED4C23-3AC7-67F8-6A20-2EF4DFFA8783}"/>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8A49EB0A-AF54-8CD4-D1D7-D7DF904A8A08}"/>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BC51731C-49AD-F34F-7209-CC959D80CA17}"/>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A1A6C04A-F540-047B-5945-4FEE16A5DC2A}"/>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1095C3E7-5326-BECF-4FC4-C59851D32827}"/>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4407F1E0-8948-B698-0B37-C9F6D7310064}"/>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C06B3002-9627-8062-C1D6-9D598D3361BE}"/>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2" name="文本框 1">
            <a:extLst>
              <a:ext uri="{FF2B5EF4-FFF2-40B4-BE49-F238E27FC236}">
                <a16:creationId xmlns:a16="http://schemas.microsoft.com/office/drawing/2014/main" id="{FD42ACEB-84F1-95BE-B2DA-82D77078A969}"/>
              </a:ext>
            </a:extLst>
          </p:cNvPr>
          <p:cNvSpPr txBox="1"/>
          <p:nvPr/>
        </p:nvSpPr>
        <p:spPr>
          <a:xfrm>
            <a:off x="510076" y="1322015"/>
            <a:ext cx="5800261" cy="1025345"/>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数字化稳谱器：由计算机控制并稳定增益和零点；</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温度系数：</a:t>
            </a:r>
            <a:r>
              <a:rPr lang="en-US" altLang="zh-CN" sz="1400" kern="0" dirty="0">
                <a:solidFill>
                  <a:srgbClr val="141414"/>
                </a:solidFill>
                <a:latin typeface="仿宋" panose="02010609060101010101" pitchFamily="49" charset="-122"/>
                <a:ea typeface="仿宋" panose="02010609060101010101" pitchFamily="49" charset="-122"/>
              </a:rPr>
              <a:t>	</a:t>
            </a:r>
            <a:r>
              <a:rPr lang="zh-CN" altLang="zh-CN" sz="1400" kern="0" dirty="0">
                <a:solidFill>
                  <a:srgbClr val="141414"/>
                </a:solidFill>
                <a:latin typeface="仿宋" panose="02010609060101010101" pitchFamily="49" charset="-122"/>
                <a:ea typeface="仿宋" panose="02010609060101010101" pitchFamily="49" charset="-122"/>
              </a:rPr>
              <a:t>增益</a:t>
            </a:r>
            <a:r>
              <a:rPr lang="en-US" altLang="zh-CN" sz="1400" kern="0" dirty="0">
                <a:solidFill>
                  <a:srgbClr val="141414"/>
                </a:solidFill>
                <a:latin typeface="仿宋" panose="02010609060101010101" pitchFamily="49" charset="-122"/>
                <a:ea typeface="仿宋" panose="02010609060101010101" pitchFamily="49" charset="-122"/>
              </a:rPr>
              <a:t>:</a:t>
            </a:r>
            <a:r>
              <a:rPr lang="zh-CN" altLang="en-US"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35ppm/</a:t>
            </a:r>
            <a:r>
              <a:rPr lang="en-US" altLang="zh-CN"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rPr>
              <a:t>C </a:t>
            </a:r>
            <a:r>
              <a:rPr lang="zh-CN" altLang="zh-CN" sz="1400" kern="0" dirty="0">
                <a:solidFill>
                  <a:srgbClr val="141414"/>
                </a:solidFill>
                <a:latin typeface="仿宋" panose="02010609060101010101" pitchFamily="49" charset="-122"/>
                <a:ea typeface="仿宋" panose="02010609060101010101" pitchFamily="49" charset="-122"/>
              </a:rPr>
              <a:t>；零点</a:t>
            </a:r>
            <a:r>
              <a:rPr lang="en-US" altLang="zh-CN" sz="1400" kern="0" dirty="0">
                <a:solidFill>
                  <a:srgbClr val="141414"/>
                </a:solidFill>
                <a:latin typeface="仿宋" panose="02010609060101010101" pitchFamily="49" charset="-122"/>
                <a:ea typeface="仿宋" panose="02010609060101010101" pitchFamily="49" charset="-122"/>
              </a:rPr>
              <a:t>:</a:t>
            </a:r>
            <a:r>
              <a:rPr lang="zh-CN" altLang="en-US" sz="1400" kern="0" dirty="0">
                <a:solidFill>
                  <a:srgbClr val="141414"/>
                </a:solidFill>
                <a:latin typeface="仿宋" panose="02010609060101010101" pitchFamily="49" charset="-122"/>
                <a:ea typeface="仿宋" panose="02010609060101010101" pitchFamily="49" charset="-122"/>
              </a:rPr>
              <a:t>＜</a:t>
            </a:r>
            <a:r>
              <a:rPr lang="en-US" altLang="zh-CN" sz="1400" kern="0" dirty="0">
                <a:solidFill>
                  <a:srgbClr val="141414"/>
                </a:solidFill>
                <a:latin typeface="仿宋" panose="02010609060101010101" pitchFamily="49" charset="-122"/>
                <a:ea typeface="仿宋" panose="02010609060101010101" pitchFamily="49" charset="-122"/>
              </a:rPr>
              <a:t>3 ppm/</a:t>
            </a:r>
            <a:r>
              <a:rPr lang="en-US" altLang="zh-CN" sz="1400" kern="0" dirty="0">
                <a:solidFill>
                  <a:srgbClr val="141414"/>
                </a:solidFill>
                <a:latin typeface="仿宋" panose="02010609060101010101" pitchFamily="49" charset="-122"/>
                <a:ea typeface="仿宋" panose="02010609060101010101" pitchFamily="49" charset="-122"/>
                <a:sym typeface="Symbol" panose="05050102010706020507" pitchFamily="18" charset="2"/>
              </a:rPr>
              <a:t></a:t>
            </a:r>
            <a:r>
              <a:rPr lang="en-US" altLang="zh-CN" sz="1400" kern="0" dirty="0">
                <a:solidFill>
                  <a:srgbClr val="141414"/>
                </a:solidFill>
                <a:latin typeface="仿宋" panose="02010609060101010101" pitchFamily="49" charset="-122"/>
                <a:ea typeface="仿宋" panose="02010609060101010101" pitchFamily="49" charset="-122"/>
              </a:rPr>
              <a:t>C</a:t>
            </a:r>
            <a:r>
              <a:rPr lang="zh-CN" altLang="zh-CN" sz="1400" kern="0" dirty="0">
                <a:solidFill>
                  <a:srgbClr val="141414"/>
                </a:solidFill>
                <a:latin typeface="仿宋" panose="02010609060101010101" pitchFamily="49" charset="-122"/>
                <a:ea typeface="仿宋" panose="02010609060101010101" pitchFamily="49" charset="-122"/>
              </a:rPr>
              <a:t>；</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脉冲抗堆积：自动设定域值，脉冲对分辨率为</a:t>
            </a:r>
            <a:r>
              <a:rPr lang="en-US" altLang="zh-CN" sz="1400" kern="0" dirty="0">
                <a:solidFill>
                  <a:srgbClr val="141414"/>
                </a:solidFill>
                <a:latin typeface="仿宋" panose="02010609060101010101" pitchFamily="49" charset="-122"/>
                <a:ea typeface="仿宋" panose="02010609060101010101" pitchFamily="49" charset="-122"/>
              </a:rPr>
              <a:t>500ns</a:t>
            </a:r>
            <a:r>
              <a:rPr lang="zh-CN" altLang="zh-CN" sz="1400" kern="0" dirty="0">
                <a:solidFill>
                  <a:srgbClr val="141414"/>
                </a:solidFill>
                <a:latin typeface="等线" panose="02010600030101010101" pitchFamily="2" charset="-122"/>
                <a:ea typeface="仿宋" panose="02010609060101010101" pitchFamily="49" charset="-122"/>
              </a:rPr>
              <a:t>。</a:t>
            </a:r>
          </a:p>
        </p:txBody>
      </p:sp>
      <p:pic>
        <p:nvPicPr>
          <p:cNvPr id="3" name="Picture 2" descr="42f396d174eb39b018ae80c7e75d8d5">
            <a:extLst>
              <a:ext uri="{FF2B5EF4-FFF2-40B4-BE49-F238E27FC236}">
                <a16:creationId xmlns:a16="http://schemas.microsoft.com/office/drawing/2014/main" id="{E2CCDAD2-AAA6-0C55-53EA-E84DE08C2134}"/>
              </a:ext>
            </a:extLst>
          </p:cNvPr>
          <p:cNvPicPr>
            <a:picLocks noChangeAspect="1"/>
          </p:cNvPicPr>
          <p:nvPr/>
        </p:nvPicPr>
        <p:blipFill rotWithShape="1">
          <a:blip r:embed="rId3">
            <a:extLst>
              <a:ext uri="{28A0092B-C50C-407E-A947-70E740481C1C}">
                <a14:useLocalDpi xmlns:a14="http://schemas.microsoft.com/office/drawing/2010/main" val="0"/>
              </a:ext>
            </a:extLst>
          </a:blip>
          <a:srcRect t="32855" b="13730"/>
          <a:stretch/>
        </p:blipFill>
        <p:spPr bwMode="auto">
          <a:xfrm>
            <a:off x="752854" y="2556850"/>
            <a:ext cx="4757823" cy="1911278"/>
          </a:xfrm>
          <a:prstGeom prst="rect">
            <a:avLst/>
          </a:prstGeom>
          <a:noFill/>
          <a:ln>
            <a:noFill/>
          </a:ln>
        </p:spPr>
      </p:pic>
      <p:sp>
        <p:nvSpPr>
          <p:cNvPr id="10" name="文本框 9">
            <a:extLst>
              <a:ext uri="{FF2B5EF4-FFF2-40B4-BE49-F238E27FC236}">
                <a16:creationId xmlns:a16="http://schemas.microsoft.com/office/drawing/2014/main" id="{94A2206B-919F-6F61-802F-317BE02EF590}"/>
              </a:ext>
            </a:extLst>
          </p:cNvPr>
          <p:cNvSpPr txBox="1"/>
          <p:nvPr/>
        </p:nvSpPr>
        <p:spPr>
          <a:xfrm>
            <a:off x="514286" y="4617416"/>
            <a:ext cx="1107996" cy="369332"/>
          </a:xfrm>
          <a:prstGeom prst="rect">
            <a:avLst/>
          </a:prstGeom>
          <a:noFill/>
        </p:spPr>
        <p:txBody>
          <a:bodyPr wrap="none" rtlCol="0" anchor="t">
            <a:spAutoFit/>
          </a:bodyPr>
          <a:lstStyle/>
          <a:p>
            <a:r>
              <a:rPr lang="zh-CN" altLang="zh-CN" dirty="0">
                <a:solidFill>
                  <a:srgbClr val="2F318B"/>
                </a:solidFill>
                <a:cs typeface="+mn-ea"/>
              </a:rPr>
              <a:t>屏蔽装置</a:t>
            </a:r>
            <a:endParaRPr lang="zh-CN" altLang="en-US" dirty="0">
              <a:solidFill>
                <a:srgbClr val="2F318B"/>
              </a:solidFill>
              <a:cs typeface="+mn-ea"/>
              <a:sym typeface="+mn-lt"/>
            </a:endParaRPr>
          </a:p>
        </p:txBody>
      </p:sp>
      <p:sp>
        <p:nvSpPr>
          <p:cNvPr id="12" name="文本框 11">
            <a:extLst>
              <a:ext uri="{FF2B5EF4-FFF2-40B4-BE49-F238E27FC236}">
                <a16:creationId xmlns:a16="http://schemas.microsoft.com/office/drawing/2014/main" id="{656DE5AC-9053-3DD2-88CA-A596CF469E2E}"/>
              </a:ext>
            </a:extLst>
          </p:cNvPr>
          <p:cNvSpPr txBox="1"/>
          <p:nvPr/>
        </p:nvSpPr>
        <p:spPr>
          <a:xfrm>
            <a:off x="479895" y="5102763"/>
            <a:ext cx="5800261" cy="702180"/>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低本底铅屏蔽系统，厚度不少于</a:t>
            </a:r>
            <a:r>
              <a:rPr lang="en-US" altLang="zh-CN" sz="1400" kern="0" dirty="0">
                <a:solidFill>
                  <a:srgbClr val="141414"/>
                </a:solidFill>
                <a:latin typeface="仿宋" panose="02010609060101010101" pitchFamily="49" charset="-122"/>
                <a:ea typeface="仿宋" panose="02010609060101010101" pitchFamily="49" charset="-122"/>
              </a:rPr>
              <a:t>10cm</a:t>
            </a:r>
            <a:r>
              <a:rPr lang="zh-CN" altLang="zh-CN" sz="1400" kern="0" dirty="0">
                <a:solidFill>
                  <a:srgbClr val="141414"/>
                </a:solidFill>
                <a:latin typeface="仿宋" panose="02010609060101010101" pitchFamily="49" charset="-122"/>
                <a:ea typeface="仿宋" panose="02010609060101010101" pitchFamily="49" charset="-122"/>
              </a:rPr>
              <a:t>。</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低本底铅屏蔽系统，厚度不小于</a:t>
            </a:r>
            <a:r>
              <a:rPr lang="en-US" altLang="zh-CN" sz="1400" kern="0" dirty="0">
                <a:solidFill>
                  <a:srgbClr val="141414"/>
                </a:solidFill>
                <a:latin typeface="仿宋" panose="02010609060101010101" pitchFamily="49" charset="-122"/>
                <a:ea typeface="仿宋" panose="02010609060101010101" pitchFamily="49" charset="-122"/>
              </a:rPr>
              <a:t>15cm</a:t>
            </a:r>
            <a:r>
              <a:rPr lang="zh-CN" altLang="zh-CN" sz="1400" kern="0" dirty="0">
                <a:solidFill>
                  <a:srgbClr val="141414"/>
                </a:solidFill>
                <a:latin typeface="仿宋" panose="02010609060101010101" pitchFamily="49" charset="-122"/>
                <a:ea typeface="仿宋" panose="02010609060101010101" pitchFamily="49" charset="-122"/>
              </a:rPr>
              <a:t>。（可选）</a:t>
            </a:r>
          </a:p>
        </p:txBody>
      </p:sp>
      <p:pic>
        <p:nvPicPr>
          <p:cNvPr id="13" name="图片 12">
            <a:extLst>
              <a:ext uri="{FF2B5EF4-FFF2-40B4-BE49-F238E27FC236}">
                <a16:creationId xmlns:a16="http://schemas.microsoft.com/office/drawing/2014/main" id="{C56283B3-EB37-E724-C963-DB25B0073114}"/>
              </a:ext>
            </a:extLst>
          </p:cNvPr>
          <p:cNvPicPr>
            <a:picLocks noChangeAspect="1"/>
          </p:cNvPicPr>
          <p:nvPr/>
        </p:nvPicPr>
        <p:blipFill>
          <a:blip r:embed="rId4"/>
          <a:srcRect/>
          <a:stretch>
            <a:fillRect/>
          </a:stretch>
        </p:blipFill>
        <p:spPr bwMode="auto">
          <a:xfrm>
            <a:off x="1441568" y="6019589"/>
            <a:ext cx="3724966" cy="2655378"/>
          </a:xfrm>
          <a:prstGeom prst="rect">
            <a:avLst/>
          </a:prstGeom>
          <a:noFill/>
          <a:ln w="9525">
            <a:noFill/>
            <a:miter lim="800000"/>
            <a:headEnd/>
            <a:tailEnd/>
          </a:ln>
        </p:spPr>
      </p:pic>
    </p:spTree>
    <p:extLst>
      <p:ext uri="{BB962C8B-B14F-4D97-AF65-F5344CB8AC3E}">
        <p14:creationId xmlns:p14="http://schemas.microsoft.com/office/powerpoint/2010/main" val="400487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FD305-FFE4-13F9-3471-23F9E2B4827E}"/>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1540226F-EC8F-B238-7726-DD5F89E582C9}"/>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833963EE-EDDB-E66E-D8C1-4643109B0E03}"/>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D137068C-3092-AE2E-8430-36E645C7823A}"/>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2F664F19-32A9-86DD-721A-7AA1D61DE64D}"/>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EEE33112-202F-6E6E-D32A-790F7993BD4D}"/>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B5EF4B9A-6B74-1D9D-D3D8-BF35E8553912}"/>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343ECC8C-7C21-B0D6-6494-B2275FD0EF40}"/>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DB8E1B9-08DE-C2A7-A525-A25BB9F9A4B7}"/>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0EAAC90-43D2-85EB-2D47-66FF2E074165}"/>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72901742-1E0A-C220-F601-BC001E41206E}"/>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7515B40B-CA62-3412-5E7F-73F935FB60DD}"/>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B5632C63-E5CB-19A7-4E5E-8C8AF3EF6B62}"/>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4A4325D7-9638-B903-1B06-5FA7E97B7D37}"/>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42A11D0E-464E-DC8A-AE11-75B659D316D4}"/>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5DDDFD57-4CBE-26E6-1AE7-4B5127DA501E}"/>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D0382550-2B13-3BBB-BC30-BB75E107E399}"/>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80D07349-E3BF-256D-5DA7-62B79456B620}"/>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FDDBC240-97A1-22A9-5CC3-97B9BC11DA38}"/>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5324BB9D-9BCE-F359-41AF-48C562EE0C9E}"/>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31FBAB83-CEF0-FC27-BD2D-BD1EC0ED489E}"/>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C6348B01-E137-EA12-1ABF-D0A913E70CEA}"/>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D6E486D3-B704-9FCF-0BA1-148EC9AACD2C}"/>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4238533D-6A4A-88E1-52AA-3C1E60C59550}"/>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47BB24F-233F-2412-1202-7FCAF024242C}"/>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0EC361CC-C2E0-DA9A-3062-7BD811E7A0BF}"/>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F5842279-B15A-B9CC-5386-E845BD45722F}"/>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861B965E-1141-55B7-4233-47EC52309FFE}"/>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DCAE08DA-FDD8-97BD-151D-E7933D27BCD7}"/>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AA2BEF9A-A68B-3A44-F2EB-BE62C3A524B0}"/>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B98F4B33-ABD2-D2F3-3ECC-5E85A3EBD7B1}"/>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58D4E969-2085-B762-74E0-9A2AA57B82FC}"/>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818036F8-9A62-DD7B-A4F1-D7B21D53ECBB}"/>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73FE6D7E-2126-F9AB-52DE-58B0199ABA0F}"/>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17DE2E4E-AF70-39F8-70CA-B8DE79FC81A2}"/>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D7D92C22-C894-9073-4124-91F8F00EA6B5}"/>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3B90CAF7-DD70-9F75-E5C1-DF8140229D28}"/>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A4AB3010-2E76-9D4E-0296-D6E8D84E1F85}"/>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1A37BB0F-C9BC-A67C-9EA5-34E70A89C8C5}"/>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4" name="文本框 3">
            <a:extLst>
              <a:ext uri="{FF2B5EF4-FFF2-40B4-BE49-F238E27FC236}">
                <a16:creationId xmlns:a16="http://schemas.microsoft.com/office/drawing/2014/main" id="{853D6E94-DCAE-A320-F139-815EDB7130B5}"/>
              </a:ext>
            </a:extLst>
          </p:cNvPr>
          <p:cNvSpPr txBox="1"/>
          <p:nvPr/>
        </p:nvSpPr>
        <p:spPr>
          <a:xfrm>
            <a:off x="494778" y="1375155"/>
            <a:ext cx="1107996" cy="369332"/>
          </a:xfrm>
          <a:prstGeom prst="rect">
            <a:avLst/>
          </a:prstGeom>
          <a:noFill/>
        </p:spPr>
        <p:txBody>
          <a:bodyPr wrap="none" rtlCol="0" anchor="t">
            <a:spAutoFit/>
          </a:bodyPr>
          <a:lstStyle/>
          <a:p>
            <a:r>
              <a:rPr lang="zh-CN" altLang="zh-CN" dirty="0">
                <a:solidFill>
                  <a:srgbClr val="2F318B"/>
                </a:solidFill>
                <a:cs typeface="+mn-ea"/>
              </a:rPr>
              <a:t>系统刻度</a:t>
            </a:r>
            <a:endParaRPr lang="zh-CN" altLang="en-US" dirty="0">
              <a:solidFill>
                <a:srgbClr val="2F318B"/>
              </a:solidFill>
              <a:cs typeface="+mn-ea"/>
              <a:sym typeface="+mn-lt"/>
            </a:endParaRPr>
          </a:p>
        </p:txBody>
      </p:sp>
      <p:sp>
        <p:nvSpPr>
          <p:cNvPr id="5" name="文本框 4">
            <a:extLst>
              <a:ext uri="{FF2B5EF4-FFF2-40B4-BE49-F238E27FC236}">
                <a16:creationId xmlns:a16="http://schemas.microsoft.com/office/drawing/2014/main" id="{93CAA178-DA9B-0166-DEBA-EEFF14364746}"/>
              </a:ext>
            </a:extLst>
          </p:cNvPr>
          <p:cNvSpPr txBox="1"/>
          <p:nvPr/>
        </p:nvSpPr>
        <p:spPr>
          <a:xfrm>
            <a:off x="469137" y="1716799"/>
            <a:ext cx="5800261" cy="1029000"/>
          </a:xfrm>
          <a:prstGeom prst="rect">
            <a:avLst/>
          </a:prstGeom>
          <a:noFill/>
        </p:spPr>
        <p:txBody>
          <a:bodyPr wrap="square">
            <a:spAutoFit/>
          </a:bodyPr>
          <a:lstStyle/>
          <a:p>
            <a:pPr marL="34290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至少工厂刻度完成</a:t>
            </a:r>
            <a:r>
              <a:rPr lang="en-US" altLang="zh-CN" sz="1400" kern="0" dirty="0">
                <a:solidFill>
                  <a:srgbClr val="141414"/>
                </a:solidFill>
                <a:latin typeface="等线" panose="02010600030101010101" pitchFamily="2" charset="-122"/>
                <a:ea typeface="仿宋" panose="02010609060101010101" pitchFamily="49" charset="-122"/>
              </a:rPr>
              <a:t>3</a:t>
            </a:r>
            <a:r>
              <a:rPr lang="zh-CN" altLang="zh-CN" sz="1400" kern="0" dirty="0">
                <a:solidFill>
                  <a:srgbClr val="141414"/>
                </a:solidFill>
                <a:latin typeface="等线" panose="02010600030101010101" pitchFamily="2" charset="-122"/>
                <a:ea typeface="仿宋" panose="02010609060101010101" pitchFamily="49" charset="-122"/>
              </a:rPr>
              <a:t>种样品的能量和效率刻度。根据用户需求提供特特殊样品的能量和效率刻度。</a:t>
            </a: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endParaRPr lang="zh-CN" altLang="zh-CN" sz="1400" kern="0" dirty="0">
              <a:solidFill>
                <a:srgbClr val="141414"/>
              </a:solidFill>
              <a:latin typeface="等线" panose="02010600030101010101" pitchFamily="2" charset="-122"/>
              <a:ea typeface="仿宋" panose="02010609060101010101" pitchFamily="49" charset="-122"/>
            </a:endParaRPr>
          </a:p>
        </p:txBody>
      </p:sp>
      <p:pic>
        <p:nvPicPr>
          <p:cNvPr id="6" name="图片 5">
            <a:extLst>
              <a:ext uri="{FF2B5EF4-FFF2-40B4-BE49-F238E27FC236}">
                <a16:creationId xmlns:a16="http://schemas.microsoft.com/office/drawing/2014/main" id="{EF1C978F-45F5-5B20-D307-1FFBB90B483E}"/>
              </a:ext>
            </a:extLst>
          </p:cNvPr>
          <p:cNvPicPr>
            <a:picLocks noChangeAspect="1"/>
          </p:cNvPicPr>
          <p:nvPr/>
        </p:nvPicPr>
        <p:blipFill>
          <a:blip r:embed="rId3"/>
          <a:stretch>
            <a:fillRect/>
          </a:stretch>
        </p:blipFill>
        <p:spPr>
          <a:xfrm>
            <a:off x="550791" y="2650347"/>
            <a:ext cx="5828842" cy="5877056"/>
          </a:xfrm>
          <a:prstGeom prst="rect">
            <a:avLst/>
          </a:prstGeom>
        </p:spPr>
      </p:pic>
    </p:spTree>
    <p:extLst>
      <p:ext uri="{BB962C8B-B14F-4D97-AF65-F5344CB8AC3E}">
        <p14:creationId xmlns:p14="http://schemas.microsoft.com/office/powerpoint/2010/main" val="31579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DE33-BCC8-443F-6CC2-EE79CD531D03}"/>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AB4BC6E7-018F-07C2-105E-DE0B4AE048F7}"/>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4945224B-0160-EE84-E44D-4179E3215B3F}"/>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CF9FD7AC-DB6E-93E6-27BB-DE480B74E367}"/>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27F31762-48F9-3AC5-767E-28498FD6999C}"/>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FF72B237-06E1-48AC-6A6D-B8C0EB365FE8}"/>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7F97DF71-0882-4B14-4F7C-F50AB56731D7}"/>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5086C969-D3E9-DA0D-1F93-0CCAFA29BFCC}"/>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6FEB1D16-2FDC-26F0-C6EB-B67507184379}"/>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E7C707F-59DF-D395-8766-2CE69F988769}"/>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18F803AA-BAA9-51BE-70F6-53E13C1672CE}"/>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82B73181-7581-90AD-CFED-45337B78D014}"/>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3B3569EB-B837-5610-03D0-6E9F98B4EA2E}"/>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6580A6DB-AA81-CA5E-750A-319DB01BAF2F}"/>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DC818051-006F-CBDB-8530-61DDA89F2F28}"/>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4C957DB3-7E04-8DC7-C4C3-298DBC1E1476}"/>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E764F591-2C61-A696-3150-B29E319022C4}"/>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02D1A136-69DC-1D1D-A9B7-59E106263435}"/>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085FAF51-D8AB-064C-5893-077ACC1E3F35}"/>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CCED0863-5E8F-12D1-12D6-0B04DC5FAF90}"/>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ED4C66D3-D2A5-59A6-A825-A3D60AD20F2F}"/>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73D14C25-DE41-8D71-1F0E-AEFDF6600447}"/>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6FFF17F6-BD88-8551-364C-59BE5D0A6BBF}"/>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2158D8ED-5361-9C39-E382-295BB42139B9}"/>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BAB58C9-267E-01CC-0472-AB1D615D6476}"/>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599B590B-8534-8C0A-5FE0-0BFB5A144910}"/>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671A940F-CBC3-E86F-8FF2-AB2B47C082EC}"/>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394C8F72-B5B6-A80A-B158-F688B7DFE542}"/>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1184EC7C-D017-3723-EEF0-F4D9AD4A6F47}"/>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9A1CE8AF-E209-4EF4-029B-D554016F4DCA}"/>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2621AD1B-4CB3-C5B2-327E-E563CDEDEB40}"/>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2A92CAAC-68AC-6432-A14D-A36777F3E1DB}"/>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C38A4D65-20A9-5BA7-7B59-50C7D5CD8D7E}"/>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4C52FFB0-A62E-51A5-0C0C-18456706D027}"/>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9E730564-9A54-80A6-9B70-2D649B8E262E}"/>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C77A059A-9FB8-F3C0-192A-765C41F0E816}"/>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E49D71F8-A66D-3389-CDFF-A71463E2E0BC}"/>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DF38C572-78C3-28B2-BF88-315C998D0FF4}"/>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DDCF6523-1C04-6A0C-0673-C7FEFA894700}"/>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2" name="文本框 1">
            <a:extLst>
              <a:ext uri="{FF2B5EF4-FFF2-40B4-BE49-F238E27FC236}">
                <a16:creationId xmlns:a16="http://schemas.microsoft.com/office/drawing/2014/main" id="{D9A67D75-2E62-66BA-9B9B-1B1C9194C793}"/>
              </a:ext>
            </a:extLst>
          </p:cNvPr>
          <p:cNvSpPr txBox="1"/>
          <p:nvPr/>
        </p:nvSpPr>
        <p:spPr>
          <a:xfrm>
            <a:off x="403920" y="1610572"/>
            <a:ext cx="5800261" cy="7707751"/>
          </a:xfrm>
          <a:prstGeom prst="rect">
            <a:avLst/>
          </a:prstGeom>
          <a:noFill/>
        </p:spPr>
        <p:txBody>
          <a:bodyPr wrap="square">
            <a:spAutoFit/>
          </a:bodyPr>
          <a:lstStyle/>
          <a:p>
            <a:pPr algn="just"/>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完整的质量管理程序，可以完成系统性能，如探测效率，分辨率，本底水平等参数的长期追踪。</a:t>
            </a: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endParaRPr lang="en-US" altLang="zh-CN" sz="1400" kern="0" dirty="0">
              <a:solidFill>
                <a:srgbClr val="141414"/>
              </a:solidFill>
              <a:latin typeface="等线" panose="02010600030101010101" pitchFamily="2" charset="-122"/>
              <a:ea typeface="仿宋" panose="02010609060101010101" pitchFamily="49" charset="-122"/>
            </a:endParaRPr>
          </a:p>
          <a:p>
            <a:pPr algn="just">
              <a:lnSpc>
                <a:spcPct val="150000"/>
              </a:lnSpc>
            </a:pP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样品管理系统：用户自定义输入样品参数，包括不限于样品介质、样品重量、样品体积、采样时间、采样地点、采样人员等参数。系统自动打印二维码并将数据存储在数据库中，以备用户查询。</a:t>
            </a:r>
          </a:p>
          <a:p>
            <a:pPr marL="342900" lvl="0" indent="-342900" algn="just">
              <a:lnSpc>
                <a:spcPct val="150000"/>
              </a:lnSpc>
              <a:buFont typeface="宋体" panose="02010600030101010101" pitchFamily="2" charset="-122"/>
              <a:buChar char="•"/>
            </a:pPr>
            <a:r>
              <a:rPr lang="en-US" altLang="zh-CN" sz="1400" kern="0" dirty="0">
                <a:solidFill>
                  <a:srgbClr val="141414"/>
                </a:solidFill>
                <a:latin typeface="仿宋" panose="02010609060101010101" pitchFamily="49" charset="-122"/>
                <a:ea typeface="仿宋" panose="02010609060101010101" pitchFamily="49" charset="-122"/>
              </a:rPr>
              <a:t>PLC</a:t>
            </a:r>
            <a:r>
              <a:rPr lang="zh-CN" altLang="zh-CN" sz="1400" kern="0" dirty="0">
                <a:solidFill>
                  <a:srgbClr val="141414"/>
                </a:solidFill>
                <a:latin typeface="仿宋" panose="02010609060101010101" pitchFamily="49" charset="-122"/>
                <a:ea typeface="仿宋" panose="02010609060101010101" pitchFamily="49" charset="-122"/>
              </a:rPr>
              <a:t>控制系统：机械臂控制，包括自动和手动控制。机械臂状态监视等。</a:t>
            </a:r>
            <a:endParaRPr lang="en-US" altLang="zh-CN" sz="1400" kern="0" dirty="0">
              <a:solidFill>
                <a:srgbClr val="141414"/>
              </a:solidFill>
              <a:latin typeface="仿宋" panose="02010609060101010101" pitchFamily="49" charset="-122"/>
              <a:ea typeface="仿宋" panose="02010609060101010101" pitchFamily="49" charset="-122"/>
            </a:endParaRPr>
          </a:p>
          <a:p>
            <a:pPr marL="342900" indent="-342900" algn="just">
              <a:lnSpc>
                <a:spcPct val="150000"/>
              </a:lnSpc>
              <a:buFont typeface="宋体" panose="02010600030101010101" pitchFamily="2" charset="-122"/>
              <a:buChar char="•"/>
            </a:pPr>
            <a:r>
              <a:rPr lang="zh-CN" altLang="zh-CN" sz="1400" kern="0" dirty="0">
                <a:solidFill>
                  <a:srgbClr val="141414"/>
                </a:solidFill>
                <a:latin typeface="仿宋" panose="02010609060101010101" pitchFamily="49" charset="-122"/>
                <a:ea typeface="仿宋" panose="02010609060101010101" pitchFamily="49" charset="-122"/>
              </a:rPr>
              <a:t>数据分析处理系统：基于核安核能自研的伽玛能谱分析软件的自动能谱分析，谱数据管理，报告输出，</a:t>
            </a:r>
            <a:r>
              <a:rPr lang="en-US" altLang="zh-CN" sz="1400" kern="0" dirty="0">
                <a:solidFill>
                  <a:srgbClr val="141414"/>
                </a:solidFill>
                <a:latin typeface="仿宋" panose="02010609060101010101" pitchFamily="49" charset="-122"/>
                <a:ea typeface="仿宋" panose="02010609060101010101" pitchFamily="49" charset="-122"/>
              </a:rPr>
              <a:t>QA/QC</a:t>
            </a:r>
            <a:r>
              <a:rPr lang="zh-CN" altLang="zh-CN" sz="1400" kern="0" dirty="0">
                <a:solidFill>
                  <a:srgbClr val="141414"/>
                </a:solidFill>
                <a:latin typeface="仿宋" panose="02010609060101010101" pitchFamily="49" charset="-122"/>
                <a:ea typeface="仿宋" panose="02010609060101010101" pitchFamily="49" charset="-122"/>
              </a:rPr>
              <a:t>管理等。</a:t>
            </a:r>
            <a:endParaRPr lang="en-US" altLang="zh-CN" sz="1400" kern="0" dirty="0">
              <a:solidFill>
                <a:srgbClr val="141414"/>
              </a:solidFill>
              <a:latin typeface="仿宋" panose="02010609060101010101" pitchFamily="49" charset="-122"/>
              <a:ea typeface="仿宋" panose="02010609060101010101" pitchFamily="49" charset="-122"/>
            </a:endParaRPr>
          </a:p>
          <a:p>
            <a:pPr marL="342900" lvl="0" indent="-342900" algn="just">
              <a:lnSpc>
                <a:spcPct val="150000"/>
              </a:lnSpc>
              <a:buFont typeface="宋体" panose="02010600030101010101" pitchFamily="2" charset="-122"/>
              <a:buChar char="•"/>
            </a:pPr>
            <a:endParaRPr lang="zh-CN" altLang="zh-CN" sz="1400" kern="0" dirty="0">
              <a:solidFill>
                <a:srgbClr val="141414"/>
              </a:solidFill>
              <a:latin typeface="等线" panose="02010600030101010101" pitchFamily="2" charset="-122"/>
              <a:ea typeface="仿宋" panose="02010609060101010101" pitchFamily="49" charset="-122"/>
            </a:endParaRPr>
          </a:p>
        </p:txBody>
      </p:sp>
      <p:pic>
        <p:nvPicPr>
          <p:cNvPr id="3" name="图片 55">
            <a:extLst>
              <a:ext uri="{FF2B5EF4-FFF2-40B4-BE49-F238E27FC236}">
                <a16:creationId xmlns:a16="http://schemas.microsoft.com/office/drawing/2014/main" id="{8F482833-E705-C612-D7DC-74D78774D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51" y="2680902"/>
            <a:ext cx="5055353" cy="3268724"/>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8BEBFB86-DB63-4A21-CAE1-9F2735C7DB3F}"/>
              </a:ext>
            </a:extLst>
          </p:cNvPr>
          <p:cNvSpPr txBox="1"/>
          <p:nvPr/>
        </p:nvSpPr>
        <p:spPr>
          <a:xfrm>
            <a:off x="403920" y="1459901"/>
            <a:ext cx="1569660" cy="369332"/>
          </a:xfrm>
          <a:prstGeom prst="rect">
            <a:avLst/>
          </a:prstGeom>
          <a:noFill/>
        </p:spPr>
        <p:txBody>
          <a:bodyPr wrap="none" rtlCol="0" anchor="t">
            <a:spAutoFit/>
          </a:bodyPr>
          <a:lstStyle/>
          <a:p>
            <a:r>
              <a:rPr lang="zh-CN" altLang="zh-CN" dirty="0">
                <a:solidFill>
                  <a:srgbClr val="2F318B"/>
                </a:solidFill>
                <a:cs typeface="+mn-ea"/>
              </a:rPr>
              <a:t>质量管理程序</a:t>
            </a:r>
            <a:endParaRPr lang="zh-CN" altLang="en-US" dirty="0">
              <a:solidFill>
                <a:srgbClr val="2F318B"/>
              </a:solidFill>
              <a:cs typeface="+mn-ea"/>
              <a:sym typeface="+mn-lt"/>
            </a:endParaRPr>
          </a:p>
        </p:txBody>
      </p:sp>
      <p:sp>
        <p:nvSpPr>
          <p:cNvPr id="8" name="文本框 7">
            <a:extLst>
              <a:ext uri="{FF2B5EF4-FFF2-40B4-BE49-F238E27FC236}">
                <a16:creationId xmlns:a16="http://schemas.microsoft.com/office/drawing/2014/main" id="{A4E71669-9372-0FC9-725B-D607D6095EFD}"/>
              </a:ext>
            </a:extLst>
          </p:cNvPr>
          <p:cNvSpPr txBox="1"/>
          <p:nvPr/>
        </p:nvSpPr>
        <p:spPr>
          <a:xfrm>
            <a:off x="429194" y="6228945"/>
            <a:ext cx="1338828" cy="369332"/>
          </a:xfrm>
          <a:prstGeom prst="rect">
            <a:avLst/>
          </a:prstGeom>
          <a:noFill/>
        </p:spPr>
        <p:txBody>
          <a:bodyPr wrap="none" rtlCol="0" anchor="t">
            <a:spAutoFit/>
          </a:bodyPr>
          <a:lstStyle/>
          <a:p>
            <a:r>
              <a:rPr lang="zh-CN" altLang="en-US" dirty="0">
                <a:solidFill>
                  <a:srgbClr val="2F318B"/>
                </a:solidFill>
                <a:cs typeface="+mn-ea"/>
              </a:rPr>
              <a:t>软件分析包</a:t>
            </a:r>
            <a:endParaRPr lang="zh-CN" altLang="en-US" dirty="0">
              <a:solidFill>
                <a:srgbClr val="2F318B"/>
              </a:solidFill>
              <a:cs typeface="+mn-ea"/>
              <a:sym typeface="+mn-lt"/>
            </a:endParaRPr>
          </a:p>
        </p:txBody>
      </p:sp>
    </p:spTree>
    <p:extLst>
      <p:ext uri="{BB962C8B-B14F-4D97-AF65-F5344CB8AC3E}">
        <p14:creationId xmlns:p14="http://schemas.microsoft.com/office/powerpoint/2010/main" val="11230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BB004-53B6-D7DB-52A5-DA34BADBE1FF}"/>
            </a:ext>
          </a:extLst>
        </p:cNvPr>
        <p:cNvGrpSpPr/>
        <p:nvPr/>
      </p:nvGrpSpPr>
      <p:grpSpPr>
        <a:xfrm>
          <a:off x="0" y="0"/>
          <a:ext cx="0" cy="0"/>
          <a:chOff x="0" y="0"/>
          <a:chExt cx="0" cy="0"/>
        </a:xfrm>
      </p:grpSpPr>
      <p:sp>
        <p:nvSpPr>
          <p:cNvPr id="11" name="矩形 10">
            <a:extLst>
              <a:ext uri="{FF2B5EF4-FFF2-40B4-BE49-F238E27FC236}">
                <a16:creationId xmlns:a16="http://schemas.microsoft.com/office/drawing/2014/main" id="{48C7279A-5546-FD2D-9A57-C39654F78106}"/>
              </a:ext>
            </a:extLst>
          </p:cNvPr>
          <p:cNvSpPr/>
          <p:nvPr/>
        </p:nvSpPr>
        <p:spPr>
          <a:xfrm>
            <a:off x="0" y="906153"/>
            <a:ext cx="6858000" cy="8805038"/>
          </a:xfrm>
          <a:prstGeom prst="rect">
            <a:avLst/>
          </a:prstGeom>
          <a:gradFill>
            <a:gsLst>
              <a:gs pos="0">
                <a:srgbClr val="4778F2"/>
              </a:gs>
              <a:gs pos="100000">
                <a:srgbClr val="414CD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圆角 71">
            <a:extLst>
              <a:ext uri="{FF2B5EF4-FFF2-40B4-BE49-F238E27FC236}">
                <a16:creationId xmlns:a16="http://schemas.microsoft.com/office/drawing/2014/main" id="{328CD3E0-E875-72B9-E651-D7486603E819}"/>
              </a:ext>
            </a:extLst>
          </p:cNvPr>
          <p:cNvSpPr/>
          <p:nvPr/>
        </p:nvSpPr>
        <p:spPr>
          <a:xfrm>
            <a:off x="344777" y="1052950"/>
            <a:ext cx="6216362" cy="8466604"/>
          </a:xfrm>
          <a:prstGeom prst="roundRect">
            <a:avLst>
              <a:gd name="adj" fmla="val 4043"/>
            </a:avLst>
          </a:prstGeom>
          <a:solidFill>
            <a:srgbClr val="FAFAFA"/>
          </a:solidFill>
          <a:ln>
            <a:solidFill>
              <a:srgbClr val="472ADA"/>
            </a:solidFill>
          </a:ln>
          <a:effectLst>
            <a:outerShdw blurRad="2159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22" name="组合 21">
            <a:extLst>
              <a:ext uri="{FF2B5EF4-FFF2-40B4-BE49-F238E27FC236}">
                <a16:creationId xmlns:a16="http://schemas.microsoft.com/office/drawing/2014/main" id="{6BDE4D56-955E-E9A8-DB0C-CB972AE367B1}"/>
              </a:ext>
            </a:extLst>
          </p:cNvPr>
          <p:cNvGrpSpPr/>
          <p:nvPr/>
        </p:nvGrpSpPr>
        <p:grpSpPr>
          <a:xfrm>
            <a:off x="-824822" y="194809"/>
            <a:ext cx="4159885" cy="240933"/>
            <a:chOff x="2824529" y="397475"/>
            <a:chExt cx="5434173" cy="314738"/>
          </a:xfrm>
        </p:grpSpPr>
        <p:sp>
          <p:nvSpPr>
            <p:cNvPr id="23" name="椭圆 22">
              <a:extLst>
                <a:ext uri="{FF2B5EF4-FFF2-40B4-BE49-F238E27FC236}">
                  <a16:creationId xmlns:a16="http://schemas.microsoft.com/office/drawing/2014/main" id="{F5A41CFA-4254-80AC-E30B-E115F99B560C}"/>
                </a:ext>
              </a:extLst>
            </p:cNvPr>
            <p:cNvSpPr/>
            <p:nvPr/>
          </p:nvSpPr>
          <p:spPr>
            <a:xfrm>
              <a:off x="2824529" y="481295"/>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4" name="直接连接符 23">
              <a:extLst>
                <a:ext uri="{FF2B5EF4-FFF2-40B4-BE49-F238E27FC236}">
                  <a16:creationId xmlns:a16="http://schemas.microsoft.com/office/drawing/2014/main" id="{3EC86192-53DB-65C5-8D5F-9B76BC38087E}"/>
                </a:ext>
              </a:extLst>
            </p:cNvPr>
            <p:cNvCxnSpPr>
              <a:stCxn id="23" idx="6"/>
            </p:cNvCxnSpPr>
            <p:nvPr/>
          </p:nvCxnSpPr>
          <p:spPr>
            <a:xfrm flipV="1">
              <a:off x="2905552" y="521806"/>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26" name="任意多边形: 形状 25">
              <a:extLst>
                <a:ext uri="{FF2B5EF4-FFF2-40B4-BE49-F238E27FC236}">
                  <a16:creationId xmlns:a16="http://schemas.microsoft.com/office/drawing/2014/main" id="{FF1CE7A3-4915-1BC0-BBBE-F5C8E0BE8862}"/>
                </a:ext>
              </a:extLst>
            </p:cNvPr>
            <p:cNvSpPr/>
            <p:nvPr/>
          </p:nvSpPr>
          <p:spPr>
            <a:xfrm>
              <a:off x="3903108" y="397475"/>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27" name="直接连接符 26">
              <a:extLst>
                <a:ext uri="{FF2B5EF4-FFF2-40B4-BE49-F238E27FC236}">
                  <a16:creationId xmlns:a16="http://schemas.microsoft.com/office/drawing/2014/main" id="{A8A497F6-D976-2F92-518A-5A3F47F81F89}"/>
                </a:ext>
              </a:extLst>
            </p:cNvPr>
            <p:cNvCxnSpPr/>
            <p:nvPr/>
          </p:nvCxnSpPr>
          <p:spPr>
            <a:xfrm>
              <a:off x="66616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F7BBD233-E6E1-69ED-E6D5-1259C9724AC0}"/>
                </a:ext>
              </a:extLst>
            </p:cNvPr>
            <p:cNvCxnSpPr/>
            <p:nvPr/>
          </p:nvCxnSpPr>
          <p:spPr>
            <a:xfrm>
              <a:off x="674941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CAD66AD-F12F-AD75-ABF2-DEA9F59EE388}"/>
                </a:ext>
              </a:extLst>
            </p:cNvPr>
            <p:cNvCxnSpPr/>
            <p:nvPr/>
          </p:nvCxnSpPr>
          <p:spPr>
            <a:xfrm>
              <a:off x="6837168" y="513894"/>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31" name="任意多边形: 形状 30">
              <a:extLst>
                <a:ext uri="{FF2B5EF4-FFF2-40B4-BE49-F238E27FC236}">
                  <a16:creationId xmlns:a16="http://schemas.microsoft.com/office/drawing/2014/main" id="{1EBCCD91-D30C-B79A-58EA-3C3DC6F36C7F}"/>
                </a:ext>
              </a:extLst>
            </p:cNvPr>
            <p:cNvSpPr/>
            <p:nvPr/>
          </p:nvSpPr>
          <p:spPr>
            <a:xfrm>
              <a:off x="6967180" y="480695"/>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34" name="椭圆 33">
              <a:extLst>
                <a:ext uri="{FF2B5EF4-FFF2-40B4-BE49-F238E27FC236}">
                  <a16:creationId xmlns:a16="http://schemas.microsoft.com/office/drawing/2014/main" id="{B8FABC12-113C-2B21-3946-DC724F6987EB}"/>
                </a:ext>
              </a:extLst>
            </p:cNvPr>
            <p:cNvSpPr/>
            <p:nvPr/>
          </p:nvSpPr>
          <p:spPr>
            <a:xfrm>
              <a:off x="8177679" y="631190"/>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39" name="组合 38">
              <a:extLst>
                <a:ext uri="{FF2B5EF4-FFF2-40B4-BE49-F238E27FC236}">
                  <a16:creationId xmlns:a16="http://schemas.microsoft.com/office/drawing/2014/main" id="{4740EF0E-9813-4CE3-8350-0A6AB47B805E}"/>
                </a:ext>
              </a:extLst>
            </p:cNvPr>
            <p:cNvGrpSpPr/>
            <p:nvPr/>
          </p:nvGrpSpPr>
          <p:grpSpPr>
            <a:xfrm>
              <a:off x="2829323" y="485774"/>
              <a:ext cx="71755" cy="71755"/>
              <a:chOff x="6902450" y="3074034"/>
              <a:chExt cx="71755" cy="71755"/>
            </a:xfrm>
          </p:grpSpPr>
          <p:sp>
            <p:nvSpPr>
              <p:cNvPr id="43" name="椭圆 42">
                <a:extLst>
                  <a:ext uri="{FF2B5EF4-FFF2-40B4-BE49-F238E27FC236}">
                    <a16:creationId xmlns:a16="http://schemas.microsoft.com/office/drawing/2014/main" id="{99448413-94C7-F9CB-D527-975DABF5EB86}"/>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4" name="椭圆 43">
                <a:extLst>
                  <a:ext uri="{FF2B5EF4-FFF2-40B4-BE49-F238E27FC236}">
                    <a16:creationId xmlns:a16="http://schemas.microsoft.com/office/drawing/2014/main" id="{218F06AB-69A4-2A46-0480-6337DCBB1EBC}"/>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40" name="组合 39">
              <a:extLst>
                <a:ext uri="{FF2B5EF4-FFF2-40B4-BE49-F238E27FC236}">
                  <a16:creationId xmlns:a16="http://schemas.microsoft.com/office/drawing/2014/main" id="{88DADD74-843F-23BB-D75C-C17F4BDA5729}"/>
                </a:ext>
              </a:extLst>
            </p:cNvPr>
            <p:cNvGrpSpPr/>
            <p:nvPr/>
          </p:nvGrpSpPr>
          <p:grpSpPr>
            <a:xfrm>
              <a:off x="8182542" y="634798"/>
              <a:ext cx="71755" cy="71755"/>
              <a:chOff x="6902450" y="3074034"/>
              <a:chExt cx="71755" cy="71755"/>
            </a:xfrm>
          </p:grpSpPr>
          <p:sp>
            <p:nvSpPr>
              <p:cNvPr id="41" name="椭圆 40">
                <a:extLst>
                  <a:ext uri="{FF2B5EF4-FFF2-40B4-BE49-F238E27FC236}">
                    <a16:creationId xmlns:a16="http://schemas.microsoft.com/office/drawing/2014/main" id="{37A2B966-C1A9-73DA-A98B-E2568207DC2D}"/>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42" name="椭圆 41">
                <a:extLst>
                  <a:ext uri="{FF2B5EF4-FFF2-40B4-BE49-F238E27FC236}">
                    <a16:creationId xmlns:a16="http://schemas.microsoft.com/office/drawing/2014/main" id="{E7CA7DBF-AD52-F2CD-0E4D-2CF84C56F6D9}"/>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grpSp>
        <p:nvGrpSpPr>
          <p:cNvPr id="45" name="组合 44">
            <a:extLst>
              <a:ext uri="{FF2B5EF4-FFF2-40B4-BE49-F238E27FC236}">
                <a16:creationId xmlns:a16="http://schemas.microsoft.com/office/drawing/2014/main" id="{137335F4-9D4C-8B08-CC26-8F0C737B4D6F}"/>
              </a:ext>
            </a:extLst>
          </p:cNvPr>
          <p:cNvGrpSpPr/>
          <p:nvPr/>
        </p:nvGrpSpPr>
        <p:grpSpPr>
          <a:xfrm>
            <a:off x="3331691" y="607221"/>
            <a:ext cx="4159885" cy="240933"/>
            <a:chOff x="3843680" y="1231431"/>
            <a:chExt cx="5434173" cy="314738"/>
          </a:xfrm>
        </p:grpSpPr>
        <p:sp>
          <p:nvSpPr>
            <p:cNvPr id="46" name="椭圆 45">
              <a:extLst>
                <a:ext uri="{FF2B5EF4-FFF2-40B4-BE49-F238E27FC236}">
                  <a16:creationId xmlns:a16="http://schemas.microsoft.com/office/drawing/2014/main" id="{60194016-EC14-9CE2-9942-9E9DB73A0768}"/>
                </a:ext>
              </a:extLst>
            </p:cNvPr>
            <p:cNvSpPr/>
            <p:nvPr/>
          </p:nvSpPr>
          <p:spPr>
            <a:xfrm flipH="1" flipV="1">
              <a:off x="9196830" y="1381326"/>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7" name="直接连接符 46">
              <a:extLst>
                <a:ext uri="{FF2B5EF4-FFF2-40B4-BE49-F238E27FC236}">
                  <a16:creationId xmlns:a16="http://schemas.microsoft.com/office/drawing/2014/main" id="{25ACEE84-FF7A-7CCD-6B43-EDB4608E1CE1}"/>
                </a:ext>
              </a:extLst>
            </p:cNvPr>
            <p:cNvCxnSpPr>
              <a:stCxn id="46" idx="6"/>
            </p:cNvCxnSpPr>
            <p:nvPr/>
          </p:nvCxnSpPr>
          <p:spPr>
            <a:xfrm flipH="1">
              <a:off x="8199274" y="1421837"/>
              <a:ext cx="997556" cy="1"/>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48" name="任意多边形: 形状 47">
              <a:extLst>
                <a:ext uri="{FF2B5EF4-FFF2-40B4-BE49-F238E27FC236}">
                  <a16:creationId xmlns:a16="http://schemas.microsoft.com/office/drawing/2014/main" id="{2E6B6220-1E48-3EAC-F4FC-C09ED6CD7470}"/>
                </a:ext>
              </a:extLst>
            </p:cNvPr>
            <p:cNvSpPr/>
            <p:nvPr/>
          </p:nvSpPr>
          <p:spPr>
            <a:xfrm flipH="1" flipV="1">
              <a:off x="5461154" y="1388689"/>
              <a:ext cx="2738120" cy="157480"/>
            </a:xfrm>
            <a:custGeom>
              <a:avLst/>
              <a:gdLst>
                <a:gd name="connsiteX0" fmla="*/ 0 w 2738120"/>
                <a:gd name="connsiteY0" fmla="*/ 121920 h 167640"/>
                <a:gd name="connsiteX1" fmla="*/ 121920 w 2738120"/>
                <a:gd name="connsiteY1" fmla="*/ 0 h 167640"/>
                <a:gd name="connsiteX2" fmla="*/ 1818640 w 2738120"/>
                <a:gd name="connsiteY2" fmla="*/ 0 h 167640"/>
                <a:gd name="connsiteX3" fmla="*/ 1976120 w 2738120"/>
                <a:gd name="connsiteY3" fmla="*/ 157480 h 167640"/>
                <a:gd name="connsiteX4" fmla="*/ 2067560 w 2738120"/>
                <a:gd name="connsiteY4" fmla="*/ 157480 h 167640"/>
                <a:gd name="connsiteX5" fmla="*/ 2738120 w 2738120"/>
                <a:gd name="connsiteY5" fmla="*/ 157480 h 167640"/>
                <a:gd name="connsiteX6" fmla="*/ 2738120 w 2738120"/>
                <a:gd name="connsiteY6" fmla="*/ 167640 h 167640"/>
                <a:gd name="connsiteX0" fmla="*/ 0 w 2738120"/>
                <a:gd name="connsiteY0" fmla="*/ 121920 h 157480"/>
                <a:gd name="connsiteX1" fmla="*/ 121920 w 2738120"/>
                <a:gd name="connsiteY1" fmla="*/ 0 h 157480"/>
                <a:gd name="connsiteX2" fmla="*/ 1818640 w 2738120"/>
                <a:gd name="connsiteY2" fmla="*/ 0 h 157480"/>
                <a:gd name="connsiteX3" fmla="*/ 1976120 w 2738120"/>
                <a:gd name="connsiteY3" fmla="*/ 157480 h 157480"/>
                <a:gd name="connsiteX4" fmla="*/ 2067560 w 2738120"/>
                <a:gd name="connsiteY4" fmla="*/ 157480 h 157480"/>
                <a:gd name="connsiteX5" fmla="*/ 2738120 w 2738120"/>
                <a:gd name="connsiteY5" fmla="*/ 157480 h 1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8120" h="157480">
                  <a:moveTo>
                    <a:pt x="0" y="121920"/>
                  </a:moveTo>
                  <a:lnTo>
                    <a:pt x="121920" y="0"/>
                  </a:lnTo>
                  <a:lnTo>
                    <a:pt x="1818640" y="0"/>
                  </a:lnTo>
                  <a:lnTo>
                    <a:pt x="1976120" y="157480"/>
                  </a:lnTo>
                  <a:lnTo>
                    <a:pt x="2067560" y="157480"/>
                  </a:lnTo>
                  <a:lnTo>
                    <a:pt x="2738120" y="157480"/>
                  </a:lnTo>
                </a:path>
              </a:pathLst>
            </a:custGeom>
            <a:noFill/>
            <a:ln w="12700">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cxnSp>
          <p:nvCxnSpPr>
            <p:cNvPr id="49" name="直接连接符 48">
              <a:extLst>
                <a:ext uri="{FF2B5EF4-FFF2-40B4-BE49-F238E27FC236}">
                  <a16:creationId xmlns:a16="http://schemas.microsoft.com/office/drawing/2014/main" id="{9AE29850-2439-851F-AFDF-06DE580DEFA1}"/>
                </a:ext>
              </a:extLst>
            </p:cNvPr>
            <p:cNvCxnSpPr/>
            <p:nvPr/>
          </p:nvCxnSpPr>
          <p:spPr>
            <a:xfrm flipH="1" flipV="1">
              <a:off x="53772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BD7A369-6910-B321-0A99-B4FA01336558}"/>
                </a:ext>
              </a:extLst>
            </p:cNvPr>
            <p:cNvCxnSpPr/>
            <p:nvPr/>
          </p:nvCxnSpPr>
          <p:spPr>
            <a:xfrm flipH="1" flipV="1">
              <a:off x="528946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165F219-E039-1E0E-7107-2FCB56306EFC}"/>
                </a:ext>
              </a:extLst>
            </p:cNvPr>
            <p:cNvCxnSpPr/>
            <p:nvPr/>
          </p:nvCxnSpPr>
          <p:spPr>
            <a:xfrm flipH="1" flipV="1">
              <a:off x="5201714" y="1366250"/>
              <a:ext cx="63500" cy="63500"/>
            </a:xfrm>
            <a:prstGeom prst="line">
              <a:avLst/>
            </a:prstGeom>
            <a:ln w="12700">
              <a:solidFill>
                <a:srgbClr val="2F318B"/>
              </a:solidFill>
            </a:ln>
          </p:spPr>
          <p:style>
            <a:lnRef idx="1">
              <a:schemeClr val="accent1"/>
            </a:lnRef>
            <a:fillRef idx="0">
              <a:schemeClr val="accent1"/>
            </a:fillRef>
            <a:effectRef idx="0">
              <a:schemeClr val="accent1"/>
            </a:effectRef>
            <a:fontRef idx="minor">
              <a:schemeClr val="tx1"/>
            </a:fontRef>
          </p:style>
        </p:cxnSp>
        <p:sp>
          <p:nvSpPr>
            <p:cNvPr id="52" name="任意多边形: 形状 51">
              <a:extLst>
                <a:ext uri="{FF2B5EF4-FFF2-40B4-BE49-F238E27FC236}">
                  <a16:creationId xmlns:a16="http://schemas.microsoft.com/office/drawing/2014/main" id="{CD94D460-8609-C41E-BC94-677459EED3C0}"/>
                </a:ext>
              </a:extLst>
            </p:cNvPr>
            <p:cNvSpPr/>
            <p:nvPr/>
          </p:nvSpPr>
          <p:spPr>
            <a:xfrm flipH="1" flipV="1">
              <a:off x="3910287" y="1312454"/>
              <a:ext cx="1224915" cy="150495"/>
            </a:xfrm>
            <a:custGeom>
              <a:avLst/>
              <a:gdLst>
                <a:gd name="connsiteX0" fmla="*/ 0 w 1224915"/>
                <a:gd name="connsiteY0" fmla="*/ 74295 h 150495"/>
                <a:gd name="connsiteX1" fmla="*/ 786765 w 1224915"/>
                <a:gd name="connsiteY1" fmla="*/ 74295 h 150495"/>
                <a:gd name="connsiteX2" fmla="*/ 861060 w 1224915"/>
                <a:gd name="connsiteY2" fmla="*/ 0 h 150495"/>
                <a:gd name="connsiteX3" fmla="*/ 1074420 w 1224915"/>
                <a:gd name="connsiteY3" fmla="*/ 0 h 150495"/>
                <a:gd name="connsiteX4" fmla="*/ 1224915 w 1224915"/>
                <a:gd name="connsiteY4" fmla="*/ 150495 h 15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915" h="150495">
                  <a:moveTo>
                    <a:pt x="0" y="74295"/>
                  </a:moveTo>
                  <a:lnTo>
                    <a:pt x="786765" y="74295"/>
                  </a:lnTo>
                  <a:lnTo>
                    <a:pt x="861060" y="0"/>
                  </a:lnTo>
                  <a:lnTo>
                    <a:pt x="1074420" y="0"/>
                  </a:lnTo>
                  <a:lnTo>
                    <a:pt x="1224915" y="150495"/>
                  </a:lnTo>
                </a:path>
              </a:pathLst>
            </a:custGeom>
            <a:noFill/>
            <a:ln w="12700">
              <a:solidFill>
                <a:srgbClr val="2F318B"/>
              </a:solidFill>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53" name="椭圆 52">
              <a:extLst>
                <a:ext uri="{FF2B5EF4-FFF2-40B4-BE49-F238E27FC236}">
                  <a16:creationId xmlns:a16="http://schemas.microsoft.com/office/drawing/2014/main" id="{D3120F0D-D3BA-0075-3A90-29E5E926DF81}"/>
                </a:ext>
              </a:extLst>
            </p:cNvPr>
            <p:cNvSpPr/>
            <p:nvPr/>
          </p:nvSpPr>
          <p:spPr>
            <a:xfrm flipH="1" flipV="1">
              <a:off x="3843680" y="1231431"/>
              <a:ext cx="81023" cy="81023"/>
            </a:xfrm>
            <a:prstGeom prst="ellipse">
              <a:avLst/>
            </a:prstGeom>
            <a:noFill/>
            <a:ln w="3175">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nvGrpSpPr>
            <p:cNvPr id="54" name="组合 53">
              <a:extLst>
                <a:ext uri="{FF2B5EF4-FFF2-40B4-BE49-F238E27FC236}">
                  <a16:creationId xmlns:a16="http://schemas.microsoft.com/office/drawing/2014/main" id="{892C1D92-8485-D66D-8B42-992242884B05}"/>
                </a:ext>
              </a:extLst>
            </p:cNvPr>
            <p:cNvGrpSpPr/>
            <p:nvPr/>
          </p:nvGrpSpPr>
          <p:grpSpPr>
            <a:xfrm flipH="1" flipV="1">
              <a:off x="9201304" y="1386115"/>
              <a:ext cx="71755" cy="71755"/>
              <a:chOff x="6902450" y="3074034"/>
              <a:chExt cx="71755" cy="71755"/>
            </a:xfrm>
          </p:grpSpPr>
          <p:sp>
            <p:nvSpPr>
              <p:cNvPr id="63" name="椭圆 62">
                <a:extLst>
                  <a:ext uri="{FF2B5EF4-FFF2-40B4-BE49-F238E27FC236}">
                    <a16:creationId xmlns:a16="http://schemas.microsoft.com/office/drawing/2014/main" id="{D908BA2D-2B7E-6D94-F1A8-B835F60DF7AA}"/>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5" name="椭圆 64">
                <a:extLst>
                  <a:ext uri="{FF2B5EF4-FFF2-40B4-BE49-F238E27FC236}">
                    <a16:creationId xmlns:a16="http://schemas.microsoft.com/office/drawing/2014/main" id="{22B24440-6410-9DD6-E447-510786410818}"/>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nvGrpSpPr>
            <p:cNvPr id="60" name="组合 59">
              <a:extLst>
                <a:ext uri="{FF2B5EF4-FFF2-40B4-BE49-F238E27FC236}">
                  <a16:creationId xmlns:a16="http://schemas.microsoft.com/office/drawing/2014/main" id="{27DE2744-7EF1-F30A-7AA8-81A75FFA741E}"/>
                </a:ext>
              </a:extLst>
            </p:cNvPr>
            <p:cNvGrpSpPr/>
            <p:nvPr/>
          </p:nvGrpSpPr>
          <p:grpSpPr>
            <a:xfrm flipH="1" flipV="1">
              <a:off x="3848085" y="1237091"/>
              <a:ext cx="71755" cy="71755"/>
              <a:chOff x="6902450" y="3074034"/>
              <a:chExt cx="71755" cy="71755"/>
            </a:xfrm>
          </p:grpSpPr>
          <p:sp>
            <p:nvSpPr>
              <p:cNvPr id="61" name="椭圆 60">
                <a:extLst>
                  <a:ext uri="{FF2B5EF4-FFF2-40B4-BE49-F238E27FC236}">
                    <a16:creationId xmlns:a16="http://schemas.microsoft.com/office/drawing/2014/main" id="{DDBA987B-0D59-A0CD-8842-E40E70154621}"/>
                  </a:ext>
                </a:extLst>
              </p:cNvPr>
              <p:cNvSpPr/>
              <p:nvPr/>
            </p:nvSpPr>
            <p:spPr>
              <a:xfrm>
                <a:off x="6902450" y="3074034"/>
                <a:ext cx="71755" cy="71755"/>
              </a:xfrm>
              <a:prstGeom prst="ellipse">
                <a:avLst/>
              </a:prstGeom>
              <a:solidFill>
                <a:srgbClr val="49FFFD">
                  <a:alpha val="65000"/>
                </a:srgbClr>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sp>
            <p:nvSpPr>
              <p:cNvPr id="62" name="椭圆 61">
                <a:extLst>
                  <a:ext uri="{FF2B5EF4-FFF2-40B4-BE49-F238E27FC236}">
                    <a16:creationId xmlns:a16="http://schemas.microsoft.com/office/drawing/2014/main" id="{5B170FBC-ED6A-6A79-FC5A-92EA9C48B6BC}"/>
                  </a:ext>
                </a:extLst>
              </p:cNvPr>
              <p:cNvSpPr/>
              <p:nvPr/>
            </p:nvSpPr>
            <p:spPr>
              <a:xfrm>
                <a:off x="6915468" y="3087052"/>
                <a:ext cx="45719" cy="45719"/>
              </a:xfrm>
              <a:prstGeom prst="ellipse">
                <a:avLst/>
              </a:prstGeom>
              <a:solidFill>
                <a:schemeClr val="bg1"/>
              </a:solidFill>
              <a:ln>
                <a:solidFill>
                  <a:srgbClr val="2F3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ea typeface="阿里巴巴普惠体 L"/>
                  <a:cs typeface="+mn-cs"/>
                </a:endParaRPr>
              </a:p>
            </p:txBody>
          </p:sp>
        </p:grpSp>
      </p:grpSp>
      <p:sp>
        <p:nvSpPr>
          <p:cNvPr id="66" name="矩形 65">
            <a:extLst>
              <a:ext uri="{FF2B5EF4-FFF2-40B4-BE49-F238E27FC236}">
                <a16:creationId xmlns:a16="http://schemas.microsoft.com/office/drawing/2014/main" id="{F827AFC9-A61F-2D75-E271-D64A4BFC01BB}"/>
              </a:ext>
            </a:extLst>
          </p:cNvPr>
          <p:cNvSpPr/>
          <p:nvPr/>
        </p:nvSpPr>
        <p:spPr>
          <a:xfrm>
            <a:off x="0" y="842361"/>
            <a:ext cx="6858000" cy="63792"/>
          </a:xfrm>
          <a:prstGeom prst="rect">
            <a:avLst/>
          </a:prstGeom>
          <a:gradFill>
            <a:gsLst>
              <a:gs pos="0">
                <a:srgbClr val="2F318B"/>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a:extLst>
              <a:ext uri="{FF2B5EF4-FFF2-40B4-BE49-F238E27FC236}">
                <a16:creationId xmlns:a16="http://schemas.microsoft.com/office/drawing/2014/main" id="{CA04B287-B116-D55B-27D5-0FEFB50F6C0A}"/>
              </a:ext>
            </a:extLst>
          </p:cNvPr>
          <p:cNvGrpSpPr/>
          <p:nvPr/>
        </p:nvGrpSpPr>
        <p:grpSpPr>
          <a:xfrm>
            <a:off x="5510677" y="368461"/>
            <a:ext cx="1050461" cy="366222"/>
            <a:chOff x="4685616" y="2156308"/>
            <a:chExt cx="1050461" cy="366222"/>
          </a:xfrm>
        </p:grpSpPr>
        <p:sp>
          <p:nvSpPr>
            <p:cNvPr id="68" name="图形 3">
              <a:extLst>
                <a:ext uri="{FF2B5EF4-FFF2-40B4-BE49-F238E27FC236}">
                  <a16:creationId xmlns:a16="http://schemas.microsoft.com/office/drawing/2014/main" id="{99BF607E-DD33-8366-C764-8897932E3BA0}"/>
                </a:ext>
              </a:extLst>
            </p:cNvPr>
            <p:cNvSpPr/>
            <p:nvPr/>
          </p:nvSpPr>
          <p:spPr>
            <a:xfrm>
              <a:off x="4685616" y="2156308"/>
              <a:ext cx="1050461" cy="248600"/>
            </a:xfrm>
            <a:custGeom>
              <a:avLst/>
              <a:gdLst>
                <a:gd name="connsiteX0" fmla="*/ 437035 w 2588521"/>
                <a:gd name="connsiteY0" fmla="*/ 120579 h 612595"/>
                <a:gd name="connsiteX1" fmla="*/ 603355 w 2588521"/>
                <a:gd name="connsiteY1" fmla="*/ 120579 h 612595"/>
                <a:gd name="connsiteX2" fmla="*/ 603355 w 2588521"/>
                <a:gd name="connsiteY2" fmla="*/ 36752 h 612595"/>
                <a:gd name="connsiteX3" fmla="*/ 495005 w 2588521"/>
                <a:gd name="connsiteY3" fmla="*/ 36752 h 612595"/>
                <a:gd name="connsiteX4" fmla="*/ 495005 w 2588521"/>
                <a:gd name="connsiteY4" fmla="*/ 1874 h 612595"/>
                <a:gd name="connsiteX5" fmla="*/ 406124 w 2588521"/>
                <a:gd name="connsiteY5" fmla="*/ 1874 h 612595"/>
                <a:gd name="connsiteX6" fmla="*/ 406124 w 2588521"/>
                <a:gd name="connsiteY6" fmla="*/ 36752 h 612595"/>
                <a:gd name="connsiteX7" fmla="*/ 270711 w 2588521"/>
                <a:gd name="connsiteY7" fmla="*/ 36752 h 612595"/>
                <a:gd name="connsiteX8" fmla="*/ 270711 w 2588521"/>
                <a:gd name="connsiteY8" fmla="*/ 120579 h 612595"/>
                <a:gd name="connsiteX9" fmla="*/ 336493 w 2588521"/>
                <a:gd name="connsiteY9" fmla="*/ 120579 h 612595"/>
                <a:gd name="connsiteX10" fmla="*/ 277204 w 2588521"/>
                <a:gd name="connsiteY10" fmla="*/ 218478 h 612595"/>
                <a:gd name="connsiteX11" fmla="*/ 313283 w 2588521"/>
                <a:gd name="connsiteY11" fmla="*/ 290647 h 612595"/>
                <a:gd name="connsiteX12" fmla="*/ 393253 w 2588521"/>
                <a:gd name="connsiteY12" fmla="*/ 290647 h 612595"/>
                <a:gd name="connsiteX13" fmla="*/ 278522 w 2588521"/>
                <a:gd name="connsiteY13" fmla="*/ 387339 h 612595"/>
                <a:gd name="connsiteX14" fmla="*/ 279733 w 2588521"/>
                <a:gd name="connsiteY14" fmla="*/ 481490 h 612595"/>
                <a:gd name="connsiteX15" fmla="*/ 553084 w 2588521"/>
                <a:gd name="connsiteY15" fmla="*/ 152693 h 612595"/>
                <a:gd name="connsiteX16" fmla="*/ 467945 w 2588521"/>
                <a:gd name="connsiteY16" fmla="*/ 152693 h 612595"/>
                <a:gd name="connsiteX17" fmla="*/ 446053 w 2588521"/>
                <a:gd name="connsiteY17" fmla="*/ 206915 h 612595"/>
                <a:gd name="connsiteX18" fmla="*/ 386764 w 2588521"/>
                <a:gd name="connsiteY18" fmla="*/ 206915 h 612595"/>
                <a:gd name="connsiteX19" fmla="*/ 437035 w 2588521"/>
                <a:gd name="connsiteY19" fmla="*/ 120579 h 612595"/>
                <a:gd name="connsiteX20" fmla="*/ 524705 w 2588521"/>
                <a:gd name="connsiteY20" fmla="*/ 284262 h 612595"/>
                <a:gd name="connsiteX21" fmla="*/ 281054 w 2588521"/>
                <a:gd name="connsiteY21" fmla="*/ 518876 h 612595"/>
                <a:gd name="connsiteX22" fmla="*/ 281054 w 2588521"/>
                <a:gd name="connsiteY22" fmla="*/ 603911 h 612595"/>
                <a:gd name="connsiteX23" fmla="*/ 460245 w 2588521"/>
                <a:gd name="connsiteY23" fmla="*/ 527898 h 612595"/>
                <a:gd name="connsiteX24" fmla="*/ 504023 w 2588521"/>
                <a:gd name="connsiteY24" fmla="*/ 602608 h 612595"/>
                <a:gd name="connsiteX25" fmla="*/ 604565 w 2588521"/>
                <a:gd name="connsiteY25" fmla="*/ 601370 h 612595"/>
                <a:gd name="connsiteX26" fmla="*/ 522066 w 2588521"/>
                <a:gd name="connsiteY26" fmla="*/ 462113 h 612595"/>
                <a:gd name="connsiteX27" fmla="*/ 608526 w 2588521"/>
                <a:gd name="connsiteY27" fmla="*/ 284262 h 612595"/>
                <a:gd name="connsiteX28" fmla="*/ 524705 w 2588521"/>
                <a:gd name="connsiteY28" fmla="*/ 284262 h 612595"/>
                <a:gd name="connsiteX29" fmla="*/ 255312 w 2588521"/>
                <a:gd name="connsiteY29" fmla="*/ 137287 h 612595"/>
                <a:gd name="connsiteX30" fmla="*/ 255312 w 2588521"/>
                <a:gd name="connsiteY30" fmla="*/ 54794 h 612595"/>
                <a:gd name="connsiteX31" fmla="*/ 180512 w 2588521"/>
                <a:gd name="connsiteY31" fmla="*/ 54794 h 612595"/>
                <a:gd name="connsiteX32" fmla="*/ 180512 w 2588521"/>
                <a:gd name="connsiteY32" fmla="*/ 4511 h 612595"/>
                <a:gd name="connsiteX33" fmla="*/ 88992 w 2588521"/>
                <a:gd name="connsiteY33" fmla="*/ 4511 h 612595"/>
                <a:gd name="connsiteX34" fmla="*/ 88992 w 2588521"/>
                <a:gd name="connsiteY34" fmla="*/ 54794 h 612595"/>
                <a:gd name="connsiteX35" fmla="*/ 2640 w 2588521"/>
                <a:gd name="connsiteY35" fmla="*/ 54794 h 612595"/>
                <a:gd name="connsiteX36" fmla="*/ 2640 w 2588521"/>
                <a:gd name="connsiteY36" fmla="*/ 137287 h 612595"/>
                <a:gd name="connsiteX37" fmla="*/ 38721 w 2588521"/>
                <a:gd name="connsiteY37" fmla="*/ 137287 h 612595"/>
                <a:gd name="connsiteX38" fmla="*/ 88992 w 2588521"/>
                <a:gd name="connsiteY38" fmla="*/ 203072 h 612595"/>
                <a:gd name="connsiteX39" fmla="*/ 88992 w 2588521"/>
                <a:gd name="connsiteY39" fmla="*/ 610423 h 612595"/>
                <a:gd name="connsiteX40" fmla="*/ 134091 w 2588521"/>
                <a:gd name="connsiteY40" fmla="*/ 610423 h 612595"/>
                <a:gd name="connsiteX41" fmla="*/ 180512 w 2588521"/>
                <a:gd name="connsiteY41" fmla="*/ 563982 h 612595"/>
                <a:gd name="connsiteX42" fmla="*/ 180512 w 2588521"/>
                <a:gd name="connsiteY42" fmla="*/ 137287 h 612595"/>
                <a:gd name="connsiteX43" fmla="*/ 255312 w 2588521"/>
                <a:gd name="connsiteY43" fmla="*/ 137287 h 612595"/>
                <a:gd name="connsiteX44" fmla="*/ 0 w 2588521"/>
                <a:gd name="connsiteY44" fmla="*/ 160507 h 612595"/>
                <a:gd name="connsiteX45" fmla="*/ 0 w 2588521"/>
                <a:gd name="connsiteY45" fmla="*/ 560139 h 612595"/>
                <a:gd name="connsiteX46" fmla="*/ 63253 w 2588521"/>
                <a:gd name="connsiteY46" fmla="*/ 513699 h 612595"/>
                <a:gd name="connsiteX47" fmla="*/ 63253 w 2588521"/>
                <a:gd name="connsiteY47" fmla="*/ 231343 h 612595"/>
                <a:gd name="connsiteX48" fmla="*/ 25850 w 2588521"/>
                <a:gd name="connsiteY48" fmla="*/ 159173 h 612595"/>
                <a:gd name="connsiteX49" fmla="*/ 0 w 2588521"/>
                <a:gd name="connsiteY49" fmla="*/ 160507 h 612595"/>
                <a:gd name="connsiteX50" fmla="*/ 198552 w 2588521"/>
                <a:gd name="connsiteY50" fmla="*/ 338358 h 612595"/>
                <a:gd name="connsiteX51" fmla="*/ 206912 w 2588521"/>
                <a:gd name="connsiteY51" fmla="*/ 246844 h 612595"/>
                <a:gd name="connsiteX52" fmla="*/ 225612 w 2588521"/>
                <a:gd name="connsiteY52" fmla="*/ 208122 h 612595"/>
                <a:gd name="connsiteX53" fmla="*/ 244973 w 2588521"/>
                <a:gd name="connsiteY53" fmla="*/ 246844 h 612595"/>
                <a:gd name="connsiteX54" fmla="*/ 252672 w 2588521"/>
                <a:gd name="connsiteY54" fmla="*/ 338358 h 612595"/>
                <a:gd name="connsiteX55" fmla="*/ 244973 w 2588521"/>
                <a:gd name="connsiteY55" fmla="*/ 431873 h 612595"/>
                <a:gd name="connsiteX56" fmla="*/ 225612 w 2588521"/>
                <a:gd name="connsiteY56" fmla="*/ 469832 h 612595"/>
                <a:gd name="connsiteX57" fmla="*/ 206912 w 2588521"/>
                <a:gd name="connsiteY57" fmla="*/ 431873 h 612595"/>
                <a:gd name="connsiteX58" fmla="*/ 198552 w 2588521"/>
                <a:gd name="connsiteY58" fmla="*/ 338358 h 612595"/>
                <a:gd name="connsiteX59" fmla="*/ 774735 w 2588521"/>
                <a:gd name="connsiteY59" fmla="*/ 119912 h 612595"/>
                <a:gd name="connsiteX60" fmla="*/ 1124105 w 2588521"/>
                <a:gd name="connsiteY60" fmla="*/ 119912 h 612595"/>
                <a:gd name="connsiteX61" fmla="*/ 1162827 w 2588521"/>
                <a:gd name="connsiteY61" fmla="*/ 139828 h 612595"/>
                <a:gd name="connsiteX62" fmla="*/ 1162827 w 2588521"/>
                <a:gd name="connsiteY62" fmla="*/ 160507 h 612595"/>
                <a:gd name="connsiteX63" fmla="*/ 1267872 w 2588521"/>
                <a:gd name="connsiteY63" fmla="*/ 160507 h 612595"/>
                <a:gd name="connsiteX64" fmla="*/ 1269175 w 2588521"/>
                <a:gd name="connsiteY64" fmla="*/ 95390 h 612595"/>
                <a:gd name="connsiteX65" fmla="*/ 1193734 w 2588521"/>
                <a:gd name="connsiteY65" fmla="*/ 34782 h 612595"/>
                <a:gd name="connsiteX66" fmla="*/ 1021686 w 2588521"/>
                <a:gd name="connsiteY66" fmla="*/ 34782 h 612595"/>
                <a:gd name="connsiteX67" fmla="*/ 1021686 w 2588521"/>
                <a:gd name="connsiteY67" fmla="*/ 0 h 612595"/>
                <a:gd name="connsiteX68" fmla="*/ 916526 w 2588521"/>
                <a:gd name="connsiteY68" fmla="*/ 0 h 612595"/>
                <a:gd name="connsiteX69" fmla="*/ 916526 w 2588521"/>
                <a:gd name="connsiteY69" fmla="*/ 34782 h 612595"/>
                <a:gd name="connsiteX70" fmla="*/ 736125 w 2588521"/>
                <a:gd name="connsiteY70" fmla="*/ 34782 h 612595"/>
                <a:gd name="connsiteX71" fmla="*/ 669686 w 2588521"/>
                <a:gd name="connsiteY71" fmla="*/ 97899 h 612595"/>
                <a:gd name="connsiteX72" fmla="*/ 669686 w 2588521"/>
                <a:gd name="connsiteY72" fmla="*/ 160507 h 612595"/>
                <a:gd name="connsiteX73" fmla="*/ 774735 w 2588521"/>
                <a:gd name="connsiteY73" fmla="*/ 160507 h 612595"/>
                <a:gd name="connsiteX74" fmla="*/ 774735 w 2588521"/>
                <a:gd name="connsiteY74" fmla="*/ 119912 h 612595"/>
                <a:gd name="connsiteX75" fmla="*/ 1121564 w 2588521"/>
                <a:gd name="connsiteY75" fmla="*/ 222988 h 612595"/>
                <a:gd name="connsiteX76" fmla="*/ 813456 w 2588521"/>
                <a:gd name="connsiteY76" fmla="*/ 222988 h 612595"/>
                <a:gd name="connsiteX77" fmla="*/ 813456 w 2588521"/>
                <a:gd name="connsiteY77" fmla="*/ 179852 h 612595"/>
                <a:gd name="connsiteX78" fmla="*/ 705764 w 2588521"/>
                <a:gd name="connsiteY78" fmla="*/ 179852 h 612595"/>
                <a:gd name="connsiteX79" fmla="*/ 705764 w 2588521"/>
                <a:gd name="connsiteY79" fmla="*/ 222988 h 612595"/>
                <a:gd name="connsiteX80" fmla="*/ 660665 w 2588521"/>
                <a:gd name="connsiteY80" fmla="*/ 222988 h 612595"/>
                <a:gd name="connsiteX81" fmla="*/ 660665 w 2588521"/>
                <a:gd name="connsiteY81" fmla="*/ 306815 h 612595"/>
                <a:gd name="connsiteX82" fmla="*/ 709725 w 2588521"/>
                <a:gd name="connsiteY82" fmla="*/ 306815 h 612595"/>
                <a:gd name="connsiteX83" fmla="*/ 710935 w 2588521"/>
                <a:gd name="connsiteY83" fmla="*/ 387339 h 612595"/>
                <a:gd name="connsiteX84" fmla="*/ 852727 w 2588521"/>
                <a:gd name="connsiteY84" fmla="*/ 509855 h 612595"/>
                <a:gd name="connsiteX85" fmla="*/ 669686 w 2588521"/>
                <a:gd name="connsiteY85" fmla="*/ 521418 h 612595"/>
                <a:gd name="connsiteX86" fmla="*/ 668476 w 2588521"/>
                <a:gd name="connsiteY86" fmla="*/ 607754 h 612595"/>
                <a:gd name="connsiteX87" fmla="*/ 971968 w 2588521"/>
                <a:gd name="connsiteY87" fmla="*/ 565317 h 612595"/>
                <a:gd name="connsiteX88" fmla="*/ 1264029 w 2588521"/>
                <a:gd name="connsiteY88" fmla="*/ 611629 h 612595"/>
                <a:gd name="connsiteX89" fmla="*/ 1264029 w 2588521"/>
                <a:gd name="connsiteY89" fmla="*/ 520084 h 612595"/>
                <a:gd name="connsiteX90" fmla="*/ 1091197 w 2588521"/>
                <a:gd name="connsiteY90" fmla="*/ 509855 h 612595"/>
                <a:gd name="connsiteX91" fmla="*/ 1229151 w 2588521"/>
                <a:gd name="connsiteY91" fmla="*/ 385465 h 612595"/>
                <a:gd name="connsiteX92" fmla="*/ 1229151 w 2588521"/>
                <a:gd name="connsiteY92" fmla="*/ 306815 h 612595"/>
                <a:gd name="connsiteX93" fmla="*/ 1273050 w 2588521"/>
                <a:gd name="connsiteY93" fmla="*/ 306815 h 612595"/>
                <a:gd name="connsiteX94" fmla="*/ 1273050 w 2588521"/>
                <a:gd name="connsiteY94" fmla="*/ 222988 h 612595"/>
                <a:gd name="connsiteX95" fmla="*/ 1229151 w 2588521"/>
                <a:gd name="connsiteY95" fmla="*/ 222988 h 612595"/>
                <a:gd name="connsiteX96" fmla="*/ 1229151 w 2588521"/>
                <a:gd name="connsiteY96" fmla="*/ 179852 h 612595"/>
                <a:gd name="connsiteX97" fmla="*/ 1121564 w 2588521"/>
                <a:gd name="connsiteY97" fmla="*/ 179852 h 612595"/>
                <a:gd name="connsiteX98" fmla="*/ 1121564 w 2588521"/>
                <a:gd name="connsiteY98" fmla="*/ 222988 h 612595"/>
                <a:gd name="connsiteX99" fmla="*/ 1118261 w 2588521"/>
                <a:gd name="connsiteY99" fmla="*/ 306815 h 612595"/>
                <a:gd name="connsiteX100" fmla="*/ 1118261 w 2588521"/>
                <a:gd name="connsiteY100" fmla="*/ 355765 h 612595"/>
                <a:gd name="connsiteX101" fmla="*/ 1020038 w 2588521"/>
                <a:gd name="connsiteY101" fmla="*/ 434732 h 612595"/>
                <a:gd name="connsiteX102" fmla="*/ 923346 w 2588521"/>
                <a:gd name="connsiteY102" fmla="*/ 435082 h 612595"/>
                <a:gd name="connsiteX103" fmla="*/ 820495 w 2588521"/>
                <a:gd name="connsiteY103" fmla="*/ 358941 h 612595"/>
                <a:gd name="connsiteX104" fmla="*/ 820495 w 2588521"/>
                <a:gd name="connsiteY104" fmla="*/ 306815 h 612595"/>
                <a:gd name="connsiteX105" fmla="*/ 1118261 w 2588521"/>
                <a:gd name="connsiteY105" fmla="*/ 306815 h 612595"/>
                <a:gd name="connsiteX106" fmla="*/ 1757049 w 2588521"/>
                <a:gd name="connsiteY106" fmla="*/ 120579 h 612595"/>
                <a:gd name="connsiteX107" fmla="*/ 1923369 w 2588521"/>
                <a:gd name="connsiteY107" fmla="*/ 120579 h 612595"/>
                <a:gd name="connsiteX108" fmla="*/ 1923369 w 2588521"/>
                <a:gd name="connsiteY108" fmla="*/ 36752 h 612595"/>
                <a:gd name="connsiteX109" fmla="*/ 1815020 w 2588521"/>
                <a:gd name="connsiteY109" fmla="*/ 36752 h 612595"/>
                <a:gd name="connsiteX110" fmla="*/ 1815020 w 2588521"/>
                <a:gd name="connsiteY110" fmla="*/ 1874 h 612595"/>
                <a:gd name="connsiteX111" fmla="*/ 1726142 w 2588521"/>
                <a:gd name="connsiteY111" fmla="*/ 1874 h 612595"/>
                <a:gd name="connsiteX112" fmla="*/ 1726142 w 2588521"/>
                <a:gd name="connsiteY112" fmla="*/ 36752 h 612595"/>
                <a:gd name="connsiteX113" fmla="*/ 1590729 w 2588521"/>
                <a:gd name="connsiteY113" fmla="*/ 36752 h 612595"/>
                <a:gd name="connsiteX114" fmla="*/ 1590729 w 2588521"/>
                <a:gd name="connsiteY114" fmla="*/ 120579 h 612595"/>
                <a:gd name="connsiteX115" fmla="*/ 1656514 w 2588521"/>
                <a:gd name="connsiteY115" fmla="*/ 120579 h 612595"/>
                <a:gd name="connsiteX116" fmla="*/ 1597209 w 2588521"/>
                <a:gd name="connsiteY116" fmla="*/ 218478 h 612595"/>
                <a:gd name="connsiteX117" fmla="*/ 1633293 w 2588521"/>
                <a:gd name="connsiteY117" fmla="*/ 290647 h 612595"/>
                <a:gd name="connsiteX118" fmla="*/ 1713245 w 2588521"/>
                <a:gd name="connsiteY118" fmla="*/ 290647 h 612595"/>
                <a:gd name="connsiteX119" fmla="*/ 1598543 w 2588521"/>
                <a:gd name="connsiteY119" fmla="*/ 387339 h 612595"/>
                <a:gd name="connsiteX120" fmla="*/ 1599750 w 2588521"/>
                <a:gd name="connsiteY120" fmla="*/ 481490 h 612595"/>
                <a:gd name="connsiteX121" fmla="*/ 1873085 w 2588521"/>
                <a:gd name="connsiteY121" fmla="*/ 152693 h 612595"/>
                <a:gd name="connsiteX122" fmla="*/ 1787956 w 2588521"/>
                <a:gd name="connsiteY122" fmla="*/ 152693 h 612595"/>
                <a:gd name="connsiteX123" fmla="*/ 1766070 w 2588521"/>
                <a:gd name="connsiteY123" fmla="*/ 206915 h 612595"/>
                <a:gd name="connsiteX124" fmla="*/ 1706765 w 2588521"/>
                <a:gd name="connsiteY124" fmla="*/ 206915 h 612595"/>
                <a:gd name="connsiteX125" fmla="*/ 1757049 w 2588521"/>
                <a:gd name="connsiteY125" fmla="*/ 120579 h 612595"/>
                <a:gd name="connsiteX126" fmla="*/ 1844720 w 2588521"/>
                <a:gd name="connsiteY126" fmla="*/ 284262 h 612595"/>
                <a:gd name="connsiteX127" fmla="*/ 1601052 w 2588521"/>
                <a:gd name="connsiteY127" fmla="*/ 518876 h 612595"/>
                <a:gd name="connsiteX128" fmla="*/ 1601052 w 2588521"/>
                <a:gd name="connsiteY128" fmla="*/ 603911 h 612595"/>
                <a:gd name="connsiteX129" fmla="*/ 1780269 w 2588521"/>
                <a:gd name="connsiteY129" fmla="*/ 527898 h 612595"/>
                <a:gd name="connsiteX130" fmla="*/ 1824041 w 2588521"/>
                <a:gd name="connsiteY130" fmla="*/ 602608 h 612595"/>
                <a:gd name="connsiteX131" fmla="*/ 1924576 w 2588521"/>
                <a:gd name="connsiteY131" fmla="*/ 601370 h 612595"/>
                <a:gd name="connsiteX132" fmla="*/ 1842083 w 2588521"/>
                <a:gd name="connsiteY132" fmla="*/ 462113 h 612595"/>
                <a:gd name="connsiteX133" fmla="*/ 1928546 w 2588521"/>
                <a:gd name="connsiteY133" fmla="*/ 284262 h 612595"/>
                <a:gd name="connsiteX134" fmla="*/ 1844720 w 2588521"/>
                <a:gd name="connsiteY134" fmla="*/ 284262 h 612595"/>
                <a:gd name="connsiteX135" fmla="*/ 1575323 w 2588521"/>
                <a:gd name="connsiteY135" fmla="*/ 137287 h 612595"/>
                <a:gd name="connsiteX136" fmla="*/ 1575323 w 2588521"/>
                <a:gd name="connsiteY136" fmla="*/ 54794 h 612595"/>
                <a:gd name="connsiteX137" fmla="*/ 1500517 w 2588521"/>
                <a:gd name="connsiteY137" fmla="*/ 54794 h 612595"/>
                <a:gd name="connsiteX138" fmla="*/ 1500517 w 2588521"/>
                <a:gd name="connsiteY138" fmla="*/ 4511 h 612595"/>
                <a:gd name="connsiteX139" fmla="*/ 1409003 w 2588521"/>
                <a:gd name="connsiteY139" fmla="*/ 4511 h 612595"/>
                <a:gd name="connsiteX140" fmla="*/ 1409003 w 2588521"/>
                <a:gd name="connsiteY140" fmla="*/ 54794 h 612595"/>
                <a:gd name="connsiteX141" fmla="*/ 1322635 w 2588521"/>
                <a:gd name="connsiteY141" fmla="*/ 54794 h 612595"/>
                <a:gd name="connsiteX142" fmla="*/ 1322635 w 2588521"/>
                <a:gd name="connsiteY142" fmla="*/ 137287 h 612595"/>
                <a:gd name="connsiteX143" fmla="*/ 1358720 w 2588521"/>
                <a:gd name="connsiteY143" fmla="*/ 137287 h 612595"/>
                <a:gd name="connsiteX144" fmla="*/ 1409003 w 2588521"/>
                <a:gd name="connsiteY144" fmla="*/ 203072 h 612595"/>
                <a:gd name="connsiteX145" fmla="*/ 1409003 w 2588521"/>
                <a:gd name="connsiteY145" fmla="*/ 610423 h 612595"/>
                <a:gd name="connsiteX146" fmla="*/ 1454109 w 2588521"/>
                <a:gd name="connsiteY146" fmla="*/ 610423 h 612595"/>
                <a:gd name="connsiteX147" fmla="*/ 1500517 w 2588521"/>
                <a:gd name="connsiteY147" fmla="*/ 563982 h 612595"/>
                <a:gd name="connsiteX148" fmla="*/ 1500517 w 2588521"/>
                <a:gd name="connsiteY148" fmla="*/ 137287 h 612595"/>
                <a:gd name="connsiteX149" fmla="*/ 1575323 w 2588521"/>
                <a:gd name="connsiteY149" fmla="*/ 137287 h 612595"/>
                <a:gd name="connsiteX150" fmla="*/ 1319998 w 2588521"/>
                <a:gd name="connsiteY150" fmla="*/ 160507 h 612595"/>
                <a:gd name="connsiteX151" fmla="*/ 1319998 w 2588521"/>
                <a:gd name="connsiteY151" fmla="*/ 560139 h 612595"/>
                <a:gd name="connsiteX152" fmla="*/ 1383274 w 2588521"/>
                <a:gd name="connsiteY152" fmla="*/ 513699 h 612595"/>
                <a:gd name="connsiteX153" fmla="*/ 1383274 w 2588521"/>
                <a:gd name="connsiteY153" fmla="*/ 231343 h 612595"/>
                <a:gd name="connsiteX154" fmla="*/ 1345855 w 2588521"/>
                <a:gd name="connsiteY154" fmla="*/ 159173 h 612595"/>
                <a:gd name="connsiteX155" fmla="*/ 1319998 w 2588521"/>
                <a:gd name="connsiteY155" fmla="*/ 160507 h 612595"/>
                <a:gd name="connsiteX156" fmla="*/ 1518559 w 2588521"/>
                <a:gd name="connsiteY156" fmla="*/ 338358 h 612595"/>
                <a:gd name="connsiteX157" fmla="*/ 1526914 w 2588521"/>
                <a:gd name="connsiteY157" fmla="*/ 246844 h 612595"/>
                <a:gd name="connsiteX158" fmla="*/ 1545623 w 2588521"/>
                <a:gd name="connsiteY158" fmla="*/ 208122 h 612595"/>
                <a:gd name="connsiteX159" fmla="*/ 1564968 w 2588521"/>
                <a:gd name="connsiteY159" fmla="*/ 246844 h 612595"/>
                <a:gd name="connsiteX160" fmla="*/ 1572686 w 2588521"/>
                <a:gd name="connsiteY160" fmla="*/ 338358 h 612595"/>
                <a:gd name="connsiteX161" fmla="*/ 1564968 w 2588521"/>
                <a:gd name="connsiteY161" fmla="*/ 431873 h 612595"/>
                <a:gd name="connsiteX162" fmla="*/ 1545623 w 2588521"/>
                <a:gd name="connsiteY162" fmla="*/ 469832 h 612595"/>
                <a:gd name="connsiteX163" fmla="*/ 1526914 w 2588521"/>
                <a:gd name="connsiteY163" fmla="*/ 431873 h 612595"/>
                <a:gd name="connsiteX164" fmla="*/ 1518559 w 2588521"/>
                <a:gd name="connsiteY164" fmla="*/ 338358 h 612595"/>
                <a:gd name="connsiteX165" fmla="*/ 2435098 w 2588521"/>
                <a:gd name="connsiteY165" fmla="*/ 455633 h 612595"/>
                <a:gd name="connsiteX166" fmla="*/ 2583376 w 2588521"/>
                <a:gd name="connsiteY166" fmla="*/ 455633 h 612595"/>
                <a:gd name="connsiteX167" fmla="*/ 2583376 w 2588521"/>
                <a:gd name="connsiteY167" fmla="*/ 371933 h 612595"/>
                <a:gd name="connsiteX168" fmla="*/ 2435098 w 2588521"/>
                <a:gd name="connsiteY168" fmla="*/ 371933 h 612595"/>
                <a:gd name="connsiteX169" fmla="*/ 2435098 w 2588521"/>
                <a:gd name="connsiteY169" fmla="*/ 321650 h 612595"/>
                <a:gd name="connsiteX170" fmla="*/ 2330688 w 2588521"/>
                <a:gd name="connsiteY170" fmla="*/ 321650 h 612595"/>
                <a:gd name="connsiteX171" fmla="*/ 2330688 w 2588521"/>
                <a:gd name="connsiteY171" fmla="*/ 536252 h 612595"/>
                <a:gd name="connsiteX172" fmla="*/ 2405494 w 2588521"/>
                <a:gd name="connsiteY172" fmla="*/ 609088 h 612595"/>
                <a:gd name="connsiteX173" fmla="*/ 2535634 w 2588521"/>
                <a:gd name="connsiteY173" fmla="*/ 609088 h 612595"/>
                <a:gd name="connsiteX174" fmla="*/ 2588522 w 2588521"/>
                <a:gd name="connsiteY174" fmla="*/ 554294 h 612595"/>
                <a:gd name="connsiteX175" fmla="*/ 2588522 w 2588521"/>
                <a:gd name="connsiteY175" fmla="*/ 525261 h 612595"/>
                <a:gd name="connsiteX176" fmla="*/ 2451806 w 2588521"/>
                <a:gd name="connsiteY176" fmla="*/ 525261 h 612595"/>
                <a:gd name="connsiteX177" fmla="*/ 2435098 w 2588521"/>
                <a:gd name="connsiteY177" fmla="*/ 509855 h 612595"/>
                <a:gd name="connsiteX178" fmla="*/ 2435098 w 2588521"/>
                <a:gd name="connsiteY178" fmla="*/ 455633 h 612595"/>
                <a:gd name="connsiteX179" fmla="*/ 2435098 w 2588521"/>
                <a:gd name="connsiteY179" fmla="*/ 140496 h 612595"/>
                <a:gd name="connsiteX180" fmla="*/ 2580739 w 2588521"/>
                <a:gd name="connsiteY180" fmla="*/ 140496 h 612595"/>
                <a:gd name="connsiteX181" fmla="*/ 2580739 w 2588521"/>
                <a:gd name="connsiteY181" fmla="*/ 57335 h 612595"/>
                <a:gd name="connsiteX182" fmla="*/ 2435098 w 2588521"/>
                <a:gd name="connsiteY182" fmla="*/ 57335 h 612595"/>
                <a:gd name="connsiteX183" fmla="*/ 2435098 w 2588521"/>
                <a:gd name="connsiteY183" fmla="*/ 4511 h 612595"/>
                <a:gd name="connsiteX184" fmla="*/ 2330688 w 2588521"/>
                <a:gd name="connsiteY184" fmla="*/ 4511 h 612595"/>
                <a:gd name="connsiteX185" fmla="*/ 2330688 w 2588521"/>
                <a:gd name="connsiteY185" fmla="*/ 221114 h 612595"/>
                <a:gd name="connsiteX186" fmla="*/ 2405494 w 2588521"/>
                <a:gd name="connsiteY186" fmla="*/ 294586 h 612595"/>
                <a:gd name="connsiteX187" fmla="*/ 2585885 w 2588521"/>
                <a:gd name="connsiteY187" fmla="*/ 294586 h 612595"/>
                <a:gd name="connsiteX188" fmla="*/ 2585885 w 2588521"/>
                <a:gd name="connsiteY188" fmla="*/ 210791 h 612595"/>
                <a:gd name="connsiteX189" fmla="*/ 2451806 w 2588521"/>
                <a:gd name="connsiteY189" fmla="*/ 210791 h 612595"/>
                <a:gd name="connsiteX190" fmla="*/ 2435098 w 2588521"/>
                <a:gd name="connsiteY190" fmla="*/ 195258 h 612595"/>
                <a:gd name="connsiteX191" fmla="*/ 2435098 w 2588521"/>
                <a:gd name="connsiteY191" fmla="*/ 140496 h 612595"/>
                <a:gd name="connsiteX192" fmla="*/ 1981339 w 2588521"/>
                <a:gd name="connsiteY192" fmla="*/ 105713 h 612595"/>
                <a:gd name="connsiteX193" fmla="*/ 2040612 w 2588521"/>
                <a:gd name="connsiteY193" fmla="*/ 175341 h 612595"/>
                <a:gd name="connsiteX194" fmla="*/ 2239174 w 2588521"/>
                <a:gd name="connsiteY194" fmla="*/ 175341 h 612595"/>
                <a:gd name="connsiteX195" fmla="*/ 2293301 w 2588521"/>
                <a:gd name="connsiteY195" fmla="*/ 104411 h 612595"/>
                <a:gd name="connsiteX196" fmla="*/ 2270081 w 2588521"/>
                <a:gd name="connsiteY196" fmla="*/ 46440 h 612595"/>
                <a:gd name="connsiteX197" fmla="*/ 2176025 w 2588521"/>
                <a:gd name="connsiteY197" fmla="*/ 46440 h 612595"/>
                <a:gd name="connsiteX198" fmla="*/ 2191431 w 2588521"/>
                <a:gd name="connsiteY198" fmla="*/ 81191 h 612595"/>
                <a:gd name="connsiteX199" fmla="*/ 2168211 w 2588521"/>
                <a:gd name="connsiteY199" fmla="*/ 96692 h 612595"/>
                <a:gd name="connsiteX200" fmla="*/ 2098710 w 2588521"/>
                <a:gd name="connsiteY200" fmla="*/ 96692 h 612595"/>
                <a:gd name="connsiteX201" fmla="*/ 2170880 w 2588521"/>
                <a:gd name="connsiteY201" fmla="*/ 1874 h 612595"/>
                <a:gd name="connsiteX202" fmla="*/ 2058655 w 2588521"/>
                <a:gd name="connsiteY202" fmla="*/ 1874 h 612595"/>
                <a:gd name="connsiteX203" fmla="*/ 1981339 w 2588521"/>
                <a:gd name="connsiteY203" fmla="*/ 105713 h 612595"/>
                <a:gd name="connsiteX204" fmla="*/ 2300988 w 2588521"/>
                <a:gd name="connsiteY204" fmla="*/ 563315 h 612595"/>
                <a:gd name="connsiteX205" fmla="*/ 2299781 w 2588521"/>
                <a:gd name="connsiteY205" fmla="*/ 276449 h 612595"/>
                <a:gd name="connsiteX206" fmla="*/ 2226309 w 2588521"/>
                <a:gd name="connsiteY206" fmla="*/ 200435 h 612595"/>
                <a:gd name="connsiteX207" fmla="*/ 2062498 w 2588521"/>
                <a:gd name="connsiteY207" fmla="*/ 201738 h 612595"/>
                <a:gd name="connsiteX208" fmla="*/ 1989027 w 2588521"/>
                <a:gd name="connsiteY208" fmla="*/ 280959 h 612595"/>
                <a:gd name="connsiteX209" fmla="*/ 1989027 w 2588521"/>
                <a:gd name="connsiteY209" fmla="*/ 603243 h 612595"/>
                <a:gd name="connsiteX210" fmla="*/ 2080541 w 2588521"/>
                <a:gd name="connsiteY210" fmla="*/ 603243 h 612595"/>
                <a:gd name="connsiteX211" fmla="*/ 2081875 w 2588521"/>
                <a:gd name="connsiteY211" fmla="*/ 533076 h 612595"/>
                <a:gd name="connsiteX212" fmla="*/ 2168211 w 2588521"/>
                <a:gd name="connsiteY212" fmla="*/ 533076 h 612595"/>
                <a:gd name="connsiteX213" fmla="*/ 2208267 w 2588521"/>
                <a:gd name="connsiteY213" fmla="*/ 569160 h 612595"/>
                <a:gd name="connsiteX214" fmla="*/ 2208267 w 2588521"/>
                <a:gd name="connsiteY214" fmla="*/ 609755 h 612595"/>
                <a:gd name="connsiteX215" fmla="*/ 2243017 w 2588521"/>
                <a:gd name="connsiteY215" fmla="*/ 610423 h 612595"/>
                <a:gd name="connsiteX216" fmla="*/ 2300988 w 2588521"/>
                <a:gd name="connsiteY216" fmla="*/ 563315 h 612595"/>
                <a:gd name="connsiteX217" fmla="*/ 2167004 w 2588521"/>
                <a:gd name="connsiteY217" fmla="*/ 408018 h 612595"/>
                <a:gd name="connsiteX218" fmla="*/ 2206932 w 2588521"/>
                <a:gd name="connsiteY218" fmla="*/ 435082 h 612595"/>
                <a:gd name="connsiteX219" fmla="*/ 2206932 w 2588521"/>
                <a:gd name="connsiteY219" fmla="*/ 461478 h 612595"/>
                <a:gd name="connsiteX220" fmla="*/ 2081875 w 2588521"/>
                <a:gd name="connsiteY220" fmla="*/ 461478 h 612595"/>
                <a:gd name="connsiteX221" fmla="*/ 2081875 w 2588521"/>
                <a:gd name="connsiteY221" fmla="*/ 408018 h 612595"/>
                <a:gd name="connsiteX222" fmla="*/ 2167004 w 2588521"/>
                <a:gd name="connsiteY222" fmla="*/ 408018 h 612595"/>
                <a:gd name="connsiteX223" fmla="*/ 2167004 w 2588521"/>
                <a:gd name="connsiteY223" fmla="*/ 276449 h 612595"/>
                <a:gd name="connsiteX224" fmla="*/ 2206932 w 2588521"/>
                <a:gd name="connsiteY224" fmla="*/ 303607 h 612595"/>
                <a:gd name="connsiteX225" fmla="*/ 2206932 w 2588521"/>
                <a:gd name="connsiteY225" fmla="*/ 336388 h 612595"/>
                <a:gd name="connsiteX226" fmla="*/ 2081875 w 2588521"/>
                <a:gd name="connsiteY226" fmla="*/ 336388 h 612595"/>
                <a:gd name="connsiteX227" fmla="*/ 2081875 w 2588521"/>
                <a:gd name="connsiteY227" fmla="*/ 276449 h 612595"/>
                <a:gd name="connsiteX228" fmla="*/ 2167004 w 2588521"/>
                <a:gd name="connsiteY228" fmla="*/ 276449 h 6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2588521" h="612595">
                  <a:moveTo>
                    <a:pt x="437035" y="120579"/>
                  </a:moveTo>
                  <a:lnTo>
                    <a:pt x="603355" y="120579"/>
                  </a:lnTo>
                  <a:lnTo>
                    <a:pt x="603355" y="36752"/>
                  </a:lnTo>
                  <a:lnTo>
                    <a:pt x="495005" y="36752"/>
                  </a:lnTo>
                  <a:lnTo>
                    <a:pt x="495005" y="1874"/>
                  </a:lnTo>
                  <a:lnTo>
                    <a:pt x="406124" y="1874"/>
                  </a:lnTo>
                  <a:lnTo>
                    <a:pt x="406124" y="36752"/>
                  </a:lnTo>
                  <a:lnTo>
                    <a:pt x="270711" y="36752"/>
                  </a:lnTo>
                  <a:lnTo>
                    <a:pt x="270711" y="120579"/>
                  </a:lnTo>
                  <a:lnTo>
                    <a:pt x="336493" y="120579"/>
                  </a:lnTo>
                  <a:lnTo>
                    <a:pt x="277204" y="218478"/>
                  </a:lnTo>
                  <a:cubicBezTo>
                    <a:pt x="271153" y="263997"/>
                    <a:pt x="283252" y="288106"/>
                    <a:pt x="313283" y="290647"/>
                  </a:cubicBezTo>
                  <a:lnTo>
                    <a:pt x="393253" y="290647"/>
                  </a:lnTo>
                  <a:cubicBezTo>
                    <a:pt x="374334" y="322412"/>
                    <a:pt x="336055" y="354653"/>
                    <a:pt x="278522" y="387339"/>
                  </a:cubicBezTo>
                  <a:lnTo>
                    <a:pt x="279733" y="481490"/>
                  </a:lnTo>
                  <a:cubicBezTo>
                    <a:pt x="415584" y="429014"/>
                    <a:pt x="506663" y="319458"/>
                    <a:pt x="553084" y="152693"/>
                  </a:cubicBezTo>
                  <a:lnTo>
                    <a:pt x="467945" y="152693"/>
                  </a:lnTo>
                  <a:cubicBezTo>
                    <a:pt x="459365" y="174261"/>
                    <a:pt x="452104" y="192304"/>
                    <a:pt x="446053" y="206915"/>
                  </a:cubicBezTo>
                  <a:lnTo>
                    <a:pt x="386764" y="206915"/>
                  </a:lnTo>
                  <a:lnTo>
                    <a:pt x="437035" y="120579"/>
                  </a:lnTo>
                  <a:close/>
                  <a:moveTo>
                    <a:pt x="524705" y="284262"/>
                  </a:moveTo>
                  <a:cubicBezTo>
                    <a:pt x="480044" y="409670"/>
                    <a:pt x="398755" y="487874"/>
                    <a:pt x="281054" y="518876"/>
                  </a:cubicBezTo>
                  <a:lnTo>
                    <a:pt x="281054" y="603911"/>
                  </a:lnTo>
                  <a:cubicBezTo>
                    <a:pt x="361022" y="591046"/>
                    <a:pt x="420752" y="565635"/>
                    <a:pt x="460245" y="527898"/>
                  </a:cubicBezTo>
                  <a:lnTo>
                    <a:pt x="504023" y="602608"/>
                  </a:lnTo>
                  <a:lnTo>
                    <a:pt x="604565" y="601370"/>
                  </a:lnTo>
                  <a:lnTo>
                    <a:pt x="522066" y="462113"/>
                  </a:lnTo>
                  <a:cubicBezTo>
                    <a:pt x="558255" y="420882"/>
                    <a:pt x="586964" y="361578"/>
                    <a:pt x="608526" y="284262"/>
                  </a:cubicBezTo>
                  <a:lnTo>
                    <a:pt x="524705" y="284262"/>
                  </a:lnTo>
                  <a:close/>
                  <a:moveTo>
                    <a:pt x="255312" y="137287"/>
                  </a:moveTo>
                  <a:lnTo>
                    <a:pt x="255312" y="54794"/>
                  </a:lnTo>
                  <a:lnTo>
                    <a:pt x="180512" y="54794"/>
                  </a:lnTo>
                  <a:lnTo>
                    <a:pt x="180512" y="4511"/>
                  </a:lnTo>
                  <a:lnTo>
                    <a:pt x="88992" y="4511"/>
                  </a:lnTo>
                  <a:lnTo>
                    <a:pt x="88992" y="54794"/>
                  </a:lnTo>
                  <a:lnTo>
                    <a:pt x="2640" y="54794"/>
                  </a:lnTo>
                  <a:lnTo>
                    <a:pt x="2640" y="137287"/>
                  </a:lnTo>
                  <a:lnTo>
                    <a:pt x="38721" y="137287"/>
                  </a:lnTo>
                  <a:cubicBezTo>
                    <a:pt x="72271" y="138939"/>
                    <a:pt x="88992" y="160952"/>
                    <a:pt x="88992" y="203072"/>
                  </a:cubicBezTo>
                  <a:lnTo>
                    <a:pt x="88992" y="610423"/>
                  </a:lnTo>
                  <a:lnTo>
                    <a:pt x="134091" y="610423"/>
                  </a:lnTo>
                  <a:cubicBezTo>
                    <a:pt x="164233" y="611185"/>
                    <a:pt x="179633" y="595779"/>
                    <a:pt x="180512" y="563982"/>
                  </a:cubicBezTo>
                  <a:lnTo>
                    <a:pt x="180512" y="137287"/>
                  </a:lnTo>
                  <a:lnTo>
                    <a:pt x="255312" y="137287"/>
                  </a:lnTo>
                  <a:close/>
                  <a:moveTo>
                    <a:pt x="0" y="160507"/>
                  </a:moveTo>
                  <a:lnTo>
                    <a:pt x="0" y="560139"/>
                  </a:lnTo>
                  <a:cubicBezTo>
                    <a:pt x="42133" y="560901"/>
                    <a:pt x="63253" y="545496"/>
                    <a:pt x="63253" y="513699"/>
                  </a:cubicBezTo>
                  <a:lnTo>
                    <a:pt x="63253" y="231343"/>
                  </a:lnTo>
                  <a:cubicBezTo>
                    <a:pt x="66661" y="187571"/>
                    <a:pt x="54232" y="163461"/>
                    <a:pt x="25850" y="159173"/>
                  </a:cubicBezTo>
                  <a:lnTo>
                    <a:pt x="0" y="160507"/>
                  </a:lnTo>
                  <a:close/>
                  <a:moveTo>
                    <a:pt x="198552" y="338358"/>
                  </a:moveTo>
                  <a:cubicBezTo>
                    <a:pt x="198552" y="303162"/>
                    <a:pt x="201302" y="272605"/>
                    <a:pt x="206912" y="246844"/>
                  </a:cubicBezTo>
                  <a:cubicBezTo>
                    <a:pt x="212522" y="221114"/>
                    <a:pt x="218792" y="208122"/>
                    <a:pt x="225612" y="208122"/>
                  </a:cubicBezTo>
                  <a:cubicBezTo>
                    <a:pt x="233312" y="208122"/>
                    <a:pt x="239801" y="221114"/>
                    <a:pt x="244973" y="246844"/>
                  </a:cubicBezTo>
                  <a:cubicBezTo>
                    <a:pt x="250144" y="272605"/>
                    <a:pt x="252672" y="303162"/>
                    <a:pt x="252672" y="338358"/>
                  </a:cubicBezTo>
                  <a:cubicBezTo>
                    <a:pt x="252672" y="375332"/>
                    <a:pt x="250144" y="406461"/>
                    <a:pt x="244973" y="431873"/>
                  </a:cubicBezTo>
                  <a:cubicBezTo>
                    <a:pt x="239801" y="457158"/>
                    <a:pt x="233312" y="469832"/>
                    <a:pt x="225612" y="469832"/>
                  </a:cubicBezTo>
                  <a:cubicBezTo>
                    <a:pt x="218792" y="469832"/>
                    <a:pt x="212522" y="457158"/>
                    <a:pt x="206912" y="431873"/>
                  </a:cubicBezTo>
                  <a:cubicBezTo>
                    <a:pt x="201302" y="406461"/>
                    <a:pt x="198552" y="375332"/>
                    <a:pt x="198552" y="338358"/>
                  </a:cubicBezTo>
                  <a:close/>
                  <a:moveTo>
                    <a:pt x="774735" y="119912"/>
                  </a:moveTo>
                  <a:lnTo>
                    <a:pt x="1124105" y="119912"/>
                  </a:lnTo>
                  <a:cubicBezTo>
                    <a:pt x="1149962" y="119912"/>
                    <a:pt x="1162827" y="126519"/>
                    <a:pt x="1162827" y="139828"/>
                  </a:cubicBezTo>
                  <a:lnTo>
                    <a:pt x="1162827" y="160507"/>
                  </a:lnTo>
                  <a:lnTo>
                    <a:pt x="1267872" y="160507"/>
                  </a:lnTo>
                  <a:lnTo>
                    <a:pt x="1269175" y="95390"/>
                  </a:lnTo>
                  <a:cubicBezTo>
                    <a:pt x="1265681" y="54127"/>
                    <a:pt x="1240586" y="33893"/>
                    <a:pt x="1193734" y="34782"/>
                  </a:cubicBezTo>
                  <a:lnTo>
                    <a:pt x="1021686" y="34782"/>
                  </a:lnTo>
                  <a:lnTo>
                    <a:pt x="1021686" y="0"/>
                  </a:lnTo>
                  <a:lnTo>
                    <a:pt x="916526" y="0"/>
                  </a:lnTo>
                  <a:lnTo>
                    <a:pt x="916526" y="34782"/>
                  </a:lnTo>
                  <a:lnTo>
                    <a:pt x="736125" y="34782"/>
                  </a:lnTo>
                  <a:cubicBezTo>
                    <a:pt x="691794" y="34782"/>
                    <a:pt x="669686" y="55906"/>
                    <a:pt x="669686" y="97899"/>
                  </a:cubicBezTo>
                  <a:lnTo>
                    <a:pt x="669686" y="160507"/>
                  </a:lnTo>
                  <a:lnTo>
                    <a:pt x="774735" y="160507"/>
                  </a:lnTo>
                  <a:lnTo>
                    <a:pt x="774735" y="119912"/>
                  </a:lnTo>
                  <a:close/>
                  <a:moveTo>
                    <a:pt x="1121564" y="222988"/>
                  </a:moveTo>
                  <a:lnTo>
                    <a:pt x="813456" y="222988"/>
                  </a:lnTo>
                  <a:lnTo>
                    <a:pt x="813456" y="179852"/>
                  </a:lnTo>
                  <a:lnTo>
                    <a:pt x="705764" y="179852"/>
                  </a:lnTo>
                  <a:lnTo>
                    <a:pt x="705764" y="222988"/>
                  </a:lnTo>
                  <a:lnTo>
                    <a:pt x="660665" y="222988"/>
                  </a:lnTo>
                  <a:lnTo>
                    <a:pt x="660665" y="306815"/>
                  </a:lnTo>
                  <a:lnTo>
                    <a:pt x="709725" y="306815"/>
                  </a:lnTo>
                  <a:lnTo>
                    <a:pt x="710935" y="387339"/>
                  </a:lnTo>
                  <a:cubicBezTo>
                    <a:pt x="759554" y="445849"/>
                    <a:pt x="806747" y="486667"/>
                    <a:pt x="852727" y="509855"/>
                  </a:cubicBezTo>
                  <a:cubicBezTo>
                    <a:pt x="809387" y="523959"/>
                    <a:pt x="748335" y="527898"/>
                    <a:pt x="669686" y="521418"/>
                  </a:cubicBezTo>
                  <a:lnTo>
                    <a:pt x="668476" y="607754"/>
                  </a:lnTo>
                  <a:cubicBezTo>
                    <a:pt x="814555" y="614266"/>
                    <a:pt x="915757" y="600067"/>
                    <a:pt x="971968" y="565317"/>
                  </a:cubicBezTo>
                  <a:cubicBezTo>
                    <a:pt x="1035987" y="601370"/>
                    <a:pt x="1133349" y="616776"/>
                    <a:pt x="1264029" y="611629"/>
                  </a:cubicBezTo>
                  <a:lnTo>
                    <a:pt x="1264029" y="520084"/>
                  </a:lnTo>
                  <a:cubicBezTo>
                    <a:pt x="1204279" y="527898"/>
                    <a:pt x="1146658" y="524372"/>
                    <a:pt x="1091197" y="509855"/>
                  </a:cubicBezTo>
                  <a:cubicBezTo>
                    <a:pt x="1137192" y="487874"/>
                    <a:pt x="1183156" y="446390"/>
                    <a:pt x="1229151" y="385465"/>
                  </a:cubicBezTo>
                  <a:lnTo>
                    <a:pt x="1229151" y="306815"/>
                  </a:lnTo>
                  <a:lnTo>
                    <a:pt x="1273050" y="306815"/>
                  </a:lnTo>
                  <a:lnTo>
                    <a:pt x="1273050" y="222988"/>
                  </a:lnTo>
                  <a:lnTo>
                    <a:pt x="1229151" y="222988"/>
                  </a:lnTo>
                  <a:lnTo>
                    <a:pt x="1229151" y="179852"/>
                  </a:lnTo>
                  <a:lnTo>
                    <a:pt x="1121564" y="179852"/>
                  </a:lnTo>
                  <a:lnTo>
                    <a:pt x="1121564" y="222988"/>
                  </a:lnTo>
                  <a:close/>
                  <a:moveTo>
                    <a:pt x="1118261" y="306815"/>
                  </a:moveTo>
                  <a:lnTo>
                    <a:pt x="1118261" y="355765"/>
                  </a:lnTo>
                  <a:cubicBezTo>
                    <a:pt x="1083955" y="393152"/>
                    <a:pt x="1051174" y="419453"/>
                    <a:pt x="1020038" y="434732"/>
                  </a:cubicBezTo>
                  <a:cubicBezTo>
                    <a:pt x="988908" y="450011"/>
                    <a:pt x="956677" y="450138"/>
                    <a:pt x="923346" y="435082"/>
                  </a:cubicBezTo>
                  <a:cubicBezTo>
                    <a:pt x="890015" y="419993"/>
                    <a:pt x="855805" y="394708"/>
                    <a:pt x="820495" y="358941"/>
                  </a:cubicBezTo>
                  <a:lnTo>
                    <a:pt x="820495" y="306815"/>
                  </a:lnTo>
                  <a:lnTo>
                    <a:pt x="1118261" y="306815"/>
                  </a:lnTo>
                  <a:close/>
                  <a:moveTo>
                    <a:pt x="1757049" y="120579"/>
                  </a:moveTo>
                  <a:lnTo>
                    <a:pt x="1923369" y="120579"/>
                  </a:lnTo>
                  <a:lnTo>
                    <a:pt x="1923369" y="36752"/>
                  </a:lnTo>
                  <a:lnTo>
                    <a:pt x="1815020" y="36752"/>
                  </a:lnTo>
                  <a:lnTo>
                    <a:pt x="1815020" y="1874"/>
                  </a:lnTo>
                  <a:lnTo>
                    <a:pt x="1726142" y="1874"/>
                  </a:lnTo>
                  <a:lnTo>
                    <a:pt x="1726142" y="36752"/>
                  </a:lnTo>
                  <a:lnTo>
                    <a:pt x="1590729" y="36752"/>
                  </a:lnTo>
                  <a:lnTo>
                    <a:pt x="1590729" y="120579"/>
                  </a:lnTo>
                  <a:lnTo>
                    <a:pt x="1656514" y="120579"/>
                  </a:lnTo>
                  <a:lnTo>
                    <a:pt x="1597209" y="218478"/>
                  </a:lnTo>
                  <a:cubicBezTo>
                    <a:pt x="1591174" y="263997"/>
                    <a:pt x="1603276" y="288106"/>
                    <a:pt x="1633293" y="290647"/>
                  </a:cubicBezTo>
                  <a:lnTo>
                    <a:pt x="1713245" y="290647"/>
                  </a:lnTo>
                  <a:cubicBezTo>
                    <a:pt x="1694345" y="322412"/>
                    <a:pt x="1656069" y="354653"/>
                    <a:pt x="1598543" y="387339"/>
                  </a:cubicBezTo>
                  <a:lnTo>
                    <a:pt x="1599750" y="481490"/>
                  </a:lnTo>
                  <a:cubicBezTo>
                    <a:pt x="1735576" y="429014"/>
                    <a:pt x="1826677" y="319458"/>
                    <a:pt x="1873085" y="152693"/>
                  </a:cubicBezTo>
                  <a:lnTo>
                    <a:pt x="1787956" y="152693"/>
                  </a:lnTo>
                  <a:cubicBezTo>
                    <a:pt x="1779379" y="174261"/>
                    <a:pt x="1772105" y="192304"/>
                    <a:pt x="1766070" y="206915"/>
                  </a:cubicBezTo>
                  <a:lnTo>
                    <a:pt x="1706765" y="206915"/>
                  </a:lnTo>
                  <a:lnTo>
                    <a:pt x="1757049" y="120579"/>
                  </a:lnTo>
                  <a:close/>
                  <a:moveTo>
                    <a:pt x="1844720" y="284262"/>
                  </a:moveTo>
                  <a:cubicBezTo>
                    <a:pt x="1800058" y="409670"/>
                    <a:pt x="1718772" y="487874"/>
                    <a:pt x="1601052" y="518876"/>
                  </a:cubicBezTo>
                  <a:lnTo>
                    <a:pt x="1601052" y="603911"/>
                  </a:lnTo>
                  <a:cubicBezTo>
                    <a:pt x="1681036" y="591046"/>
                    <a:pt x="1740753" y="565635"/>
                    <a:pt x="1780269" y="527898"/>
                  </a:cubicBezTo>
                  <a:lnTo>
                    <a:pt x="1824041" y="602608"/>
                  </a:lnTo>
                  <a:lnTo>
                    <a:pt x="1924576" y="601370"/>
                  </a:lnTo>
                  <a:lnTo>
                    <a:pt x="1842083" y="462113"/>
                  </a:lnTo>
                  <a:cubicBezTo>
                    <a:pt x="1878263" y="420882"/>
                    <a:pt x="1906978" y="361578"/>
                    <a:pt x="1928546" y="284262"/>
                  </a:cubicBezTo>
                  <a:lnTo>
                    <a:pt x="1844720" y="284262"/>
                  </a:lnTo>
                  <a:close/>
                  <a:moveTo>
                    <a:pt x="1575323" y="137287"/>
                  </a:moveTo>
                  <a:lnTo>
                    <a:pt x="1575323" y="54794"/>
                  </a:lnTo>
                  <a:lnTo>
                    <a:pt x="1500517" y="54794"/>
                  </a:lnTo>
                  <a:lnTo>
                    <a:pt x="1500517" y="4511"/>
                  </a:lnTo>
                  <a:lnTo>
                    <a:pt x="1409003" y="4511"/>
                  </a:lnTo>
                  <a:lnTo>
                    <a:pt x="1409003" y="54794"/>
                  </a:lnTo>
                  <a:lnTo>
                    <a:pt x="1322635" y="54794"/>
                  </a:lnTo>
                  <a:lnTo>
                    <a:pt x="1322635" y="137287"/>
                  </a:lnTo>
                  <a:lnTo>
                    <a:pt x="1358720" y="137287"/>
                  </a:lnTo>
                  <a:cubicBezTo>
                    <a:pt x="1392263" y="138939"/>
                    <a:pt x="1409003" y="160952"/>
                    <a:pt x="1409003" y="203072"/>
                  </a:cubicBezTo>
                  <a:lnTo>
                    <a:pt x="1409003" y="610423"/>
                  </a:lnTo>
                  <a:lnTo>
                    <a:pt x="1454109" y="610423"/>
                  </a:lnTo>
                  <a:cubicBezTo>
                    <a:pt x="1484253" y="611185"/>
                    <a:pt x="1499628" y="595779"/>
                    <a:pt x="1500517" y="563982"/>
                  </a:cubicBezTo>
                  <a:lnTo>
                    <a:pt x="1500517" y="137287"/>
                  </a:lnTo>
                  <a:lnTo>
                    <a:pt x="1575323" y="137287"/>
                  </a:lnTo>
                  <a:close/>
                  <a:moveTo>
                    <a:pt x="1319998" y="160507"/>
                  </a:moveTo>
                  <a:lnTo>
                    <a:pt x="1319998" y="560139"/>
                  </a:lnTo>
                  <a:cubicBezTo>
                    <a:pt x="1362150" y="560901"/>
                    <a:pt x="1383274" y="545496"/>
                    <a:pt x="1383274" y="513699"/>
                  </a:cubicBezTo>
                  <a:lnTo>
                    <a:pt x="1383274" y="231343"/>
                  </a:lnTo>
                  <a:cubicBezTo>
                    <a:pt x="1386672" y="187571"/>
                    <a:pt x="1374252" y="163461"/>
                    <a:pt x="1345855" y="159173"/>
                  </a:cubicBezTo>
                  <a:lnTo>
                    <a:pt x="1319998" y="160507"/>
                  </a:lnTo>
                  <a:close/>
                  <a:moveTo>
                    <a:pt x="1518559" y="338358"/>
                  </a:moveTo>
                  <a:cubicBezTo>
                    <a:pt x="1518559" y="303162"/>
                    <a:pt x="1521323" y="272605"/>
                    <a:pt x="1526914" y="246844"/>
                  </a:cubicBezTo>
                  <a:cubicBezTo>
                    <a:pt x="1532536" y="221114"/>
                    <a:pt x="1538793" y="208122"/>
                    <a:pt x="1545623" y="208122"/>
                  </a:cubicBezTo>
                  <a:cubicBezTo>
                    <a:pt x="1553310" y="208122"/>
                    <a:pt x="1559822" y="221114"/>
                    <a:pt x="1564968" y="246844"/>
                  </a:cubicBezTo>
                  <a:cubicBezTo>
                    <a:pt x="1570145" y="272605"/>
                    <a:pt x="1572686" y="303162"/>
                    <a:pt x="1572686" y="338358"/>
                  </a:cubicBezTo>
                  <a:cubicBezTo>
                    <a:pt x="1572686" y="375332"/>
                    <a:pt x="1570145" y="406461"/>
                    <a:pt x="1564968" y="431873"/>
                  </a:cubicBezTo>
                  <a:cubicBezTo>
                    <a:pt x="1559822" y="457158"/>
                    <a:pt x="1553310" y="469832"/>
                    <a:pt x="1545623" y="469832"/>
                  </a:cubicBezTo>
                  <a:cubicBezTo>
                    <a:pt x="1538793" y="469832"/>
                    <a:pt x="1532536" y="457158"/>
                    <a:pt x="1526914" y="431873"/>
                  </a:cubicBezTo>
                  <a:cubicBezTo>
                    <a:pt x="1521323" y="406461"/>
                    <a:pt x="1518559" y="375332"/>
                    <a:pt x="1518559" y="338358"/>
                  </a:cubicBezTo>
                  <a:close/>
                  <a:moveTo>
                    <a:pt x="2435098" y="455633"/>
                  </a:moveTo>
                  <a:lnTo>
                    <a:pt x="2583376" y="455633"/>
                  </a:lnTo>
                  <a:lnTo>
                    <a:pt x="2583376" y="371933"/>
                  </a:lnTo>
                  <a:lnTo>
                    <a:pt x="2435098" y="371933"/>
                  </a:lnTo>
                  <a:lnTo>
                    <a:pt x="2435098" y="321650"/>
                  </a:lnTo>
                  <a:lnTo>
                    <a:pt x="2330688" y="321650"/>
                  </a:lnTo>
                  <a:lnTo>
                    <a:pt x="2330688" y="536252"/>
                  </a:lnTo>
                  <a:cubicBezTo>
                    <a:pt x="2330688" y="584343"/>
                    <a:pt x="2355559" y="608643"/>
                    <a:pt x="2405494" y="609088"/>
                  </a:cubicBezTo>
                  <a:lnTo>
                    <a:pt x="2535634" y="609088"/>
                  </a:lnTo>
                  <a:cubicBezTo>
                    <a:pt x="2570829" y="609088"/>
                    <a:pt x="2588522" y="590824"/>
                    <a:pt x="2588522" y="554294"/>
                  </a:cubicBezTo>
                  <a:lnTo>
                    <a:pt x="2588522" y="525261"/>
                  </a:lnTo>
                  <a:lnTo>
                    <a:pt x="2451806" y="525261"/>
                  </a:lnTo>
                  <a:cubicBezTo>
                    <a:pt x="2440689" y="525261"/>
                    <a:pt x="2435098" y="520084"/>
                    <a:pt x="2435098" y="509855"/>
                  </a:cubicBezTo>
                  <a:lnTo>
                    <a:pt x="2435098" y="455633"/>
                  </a:lnTo>
                  <a:close/>
                  <a:moveTo>
                    <a:pt x="2435098" y="140496"/>
                  </a:moveTo>
                  <a:lnTo>
                    <a:pt x="2580739" y="140496"/>
                  </a:lnTo>
                  <a:lnTo>
                    <a:pt x="2580739" y="57335"/>
                  </a:lnTo>
                  <a:lnTo>
                    <a:pt x="2435098" y="57335"/>
                  </a:lnTo>
                  <a:lnTo>
                    <a:pt x="2435098" y="4511"/>
                  </a:lnTo>
                  <a:lnTo>
                    <a:pt x="2330688" y="4511"/>
                  </a:lnTo>
                  <a:lnTo>
                    <a:pt x="2330688" y="221114"/>
                  </a:lnTo>
                  <a:cubicBezTo>
                    <a:pt x="2330688" y="269619"/>
                    <a:pt x="2355559" y="294141"/>
                    <a:pt x="2405494" y="294586"/>
                  </a:cubicBezTo>
                  <a:lnTo>
                    <a:pt x="2585885" y="294586"/>
                  </a:lnTo>
                  <a:lnTo>
                    <a:pt x="2585885" y="210791"/>
                  </a:lnTo>
                  <a:lnTo>
                    <a:pt x="2451806" y="210791"/>
                  </a:lnTo>
                  <a:cubicBezTo>
                    <a:pt x="2440689" y="210791"/>
                    <a:pt x="2435098" y="205613"/>
                    <a:pt x="2435098" y="195258"/>
                  </a:cubicBezTo>
                  <a:lnTo>
                    <a:pt x="2435098" y="140496"/>
                  </a:lnTo>
                  <a:close/>
                  <a:moveTo>
                    <a:pt x="1981339" y="105713"/>
                  </a:moveTo>
                  <a:cubicBezTo>
                    <a:pt x="1975272" y="153805"/>
                    <a:pt x="1995093" y="176993"/>
                    <a:pt x="2040612" y="175341"/>
                  </a:cubicBezTo>
                  <a:lnTo>
                    <a:pt x="2239174" y="175341"/>
                  </a:lnTo>
                  <a:cubicBezTo>
                    <a:pt x="2294158" y="175341"/>
                    <a:pt x="2312201" y="151708"/>
                    <a:pt x="2293301" y="104411"/>
                  </a:cubicBezTo>
                  <a:lnTo>
                    <a:pt x="2270081" y="46440"/>
                  </a:lnTo>
                  <a:lnTo>
                    <a:pt x="2176025" y="46440"/>
                  </a:lnTo>
                  <a:lnTo>
                    <a:pt x="2191431" y="81191"/>
                  </a:lnTo>
                  <a:cubicBezTo>
                    <a:pt x="2197498" y="91546"/>
                    <a:pt x="2189780" y="96692"/>
                    <a:pt x="2168211" y="96692"/>
                  </a:cubicBezTo>
                  <a:lnTo>
                    <a:pt x="2098710" y="96692"/>
                  </a:lnTo>
                  <a:lnTo>
                    <a:pt x="2170880" y="1874"/>
                  </a:lnTo>
                  <a:lnTo>
                    <a:pt x="2058655" y="1874"/>
                  </a:lnTo>
                  <a:lnTo>
                    <a:pt x="1981339" y="105713"/>
                  </a:lnTo>
                  <a:close/>
                  <a:moveTo>
                    <a:pt x="2300988" y="563315"/>
                  </a:moveTo>
                  <a:lnTo>
                    <a:pt x="2299781" y="276449"/>
                  </a:lnTo>
                  <a:cubicBezTo>
                    <a:pt x="2300543" y="226610"/>
                    <a:pt x="2276148" y="201325"/>
                    <a:pt x="2226309" y="200435"/>
                  </a:cubicBezTo>
                  <a:lnTo>
                    <a:pt x="2062498" y="201738"/>
                  </a:lnTo>
                  <a:cubicBezTo>
                    <a:pt x="2013549" y="201738"/>
                    <a:pt x="1989027" y="228166"/>
                    <a:pt x="1989027" y="280959"/>
                  </a:cubicBezTo>
                  <a:lnTo>
                    <a:pt x="1989027" y="603243"/>
                  </a:lnTo>
                  <a:lnTo>
                    <a:pt x="2080541" y="603243"/>
                  </a:lnTo>
                  <a:lnTo>
                    <a:pt x="2081875" y="533076"/>
                  </a:lnTo>
                  <a:lnTo>
                    <a:pt x="2168211" y="533076"/>
                  </a:lnTo>
                  <a:cubicBezTo>
                    <a:pt x="2195720" y="532186"/>
                    <a:pt x="2209029" y="544193"/>
                    <a:pt x="2208267" y="569160"/>
                  </a:cubicBezTo>
                  <a:lnTo>
                    <a:pt x="2208267" y="609755"/>
                  </a:lnTo>
                  <a:lnTo>
                    <a:pt x="2243017" y="610423"/>
                  </a:lnTo>
                  <a:cubicBezTo>
                    <a:pt x="2281738" y="610423"/>
                    <a:pt x="2300988" y="594667"/>
                    <a:pt x="2300988" y="563315"/>
                  </a:cubicBezTo>
                  <a:close/>
                  <a:moveTo>
                    <a:pt x="2167004" y="408018"/>
                  </a:moveTo>
                  <a:cubicBezTo>
                    <a:pt x="2193623" y="408018"/>
                    <a:pt x="2206932" y="417039"/>
                    <a:pt x="2206932" y="435082"/>
                  </a:cubicBezTo>
                  <a:lnTo>
                    <a:pt x="2206932" y="461478"/>
                  </a:lnTo>
                  <a:lnTo>
                    <a:pt x="2081875" y="461478"/>
                  </a:lnTo>
                  <a:lnTo>
                    <a:pt x="2081875" y="408018"/>
                  </a:lnTo>
                  <a:lnTo>
                    <a:pt x="2167004" y="408018"/>
                  </a:lnTo>
                  <a:close/>
                  <a:moveTo>
                    <a:pt x="2167004" y="276449"/>
                  </a:moveTo>
                  <a:cubicBezTo>
                    <a:pt x="2193623" y="276449"/>
                    <a:pt x="2206932" y="285565"/>
                    <a:pt x="2206932" y="303607"/>
                  </a:cubicBezTo>
                  <a:lnTo>
                    <a:pt x="2206932" y="336388"/>
                  </a:lnTo>
                  <a:lnTo>
                    <a:pt x="2081875" y="336388"/>
                  </a:lnTo>
                  <a:lnTo>
                    <a:pt x="2081875" y="276449"/>
                  </a:lnTo>
                  <a:lnTo>
                    <a:pt x="2167004" y="276449"/>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sp>
          <p:nvSpPr>
            <p:cNvPr id="69" name="图形 3">
              <a:extLst>
                <a:ext uri="{FF2B5EF4-FFF2-40B4-BE49-F238E27FC236}">
                  <a16:creationId xmlns:a16="http://schemas.microsoft.com/office/drawing/2014/main" id="{4C57F57B-A4A9-F251-5980-8611131F4FF4}"/>
                </a:ext>
              </a:extLst>
            </p:cNvPr>
            <p:cNvSpPr/>
            <p:nvPr/>
          </p:nvSpPr>
          <p:spPr>
            <a:xfrm>
              <a:off x="4690629" y="2428529"/>
              <a:ext cx="1045448" cy="94001"/>
            </a:xfrm>
            <a:custGeom>
              <a:avLst/>
              <a:gdLst>
                <a:gd name="connsiteX0" fmla="*/ 138542 w 2576168"/>
                <a:gd name="connsiteY0" fmla="*/ 34346 h 231636"/>
                <a:gd name="connsiteX1" fmla="*/ 106799 w 2576168"/>
                <a:gd name="connsiteY1" fmla="*/ 58169 h 231636"/>
                <a:gd name="connsiteX2" fmla="*/ 72471 w 2576168"/>
                <a:gd name="connsiteY2" fmla="*/ 38538 h 231636"/>
                <a:gd name="connsiteX3" fmla="*/ 58368 w 2576168"/>
                <a:gd name="connsiteY3" fmla="*/ 42414 h 231636"/>
                <a:gd name="connsiteX4" fmla="*/ 52952 w 2576168"/>
                <a:gd name="connsiteY4" fmla="*/ 50959 h 231636"/>
                <a:gd name="connsiteX5" fmla="*/ 56776 w 2576168"/>
                <a:gd name="connsiteY5" fmla="*/ 59885 h 231636"/>
                <a:gd name="connsiteX6" fmla="*/ 88471 w 2576168"/>
                <a:gd name="connsiteY6" fmla="*/ 84471 h 231636"/>
                <a:gd name="connsiteX7" fmla="*/ 118473 w 2576168"/>
                <a:gd name="connsiteY7" fmla="*/ 106324 h 231636"/>
                <a:gd name="connsiteX8" fmla="*/ 137100 w 2576168"/>
                <a:gd name="connsiteY8" fmla="*/ 127671 h 231636"/>
                <a:gd name="connsiteX9" fmla="*/ 142614 w 2576168"/>
                <a:gd name="connsiteY9" fmla="*/ 149715 h 231636"/>
                <a:gd name="connsiteX10" fmla="*/ 123390 w 2576168"/>
                <a:gd name="connsiteY10" fmla="*/ 188563 h 231636"/>
                <a:gd name="connsiteX11" fmla="*/ 73068 w 2576168"/>
                <a:gd name="connsiteY11" fmla="*/ 203842 h 231636"/>
                <a:gd name="connsiteX12" fmla="*/ 30847 w 2576168"/>
                <a:gd name="connsiteY12" fmla="*/ 193900 h 231636"/>
                <a:gd name="connsiteX13" fmla="*/ 0 w 2576168"/>
                <a:gd name="connsiteY13" fmla="*/ 162643 h 231636"/>
                <a:gd name="connsiteX14" fmla="*/ 36110 w 2576168"/>
                <a:gd name="connsiteY14" fmla="*/ 144252 h 231636"/>
                <a:gd name="connsiteX15" fmla="*/ 73913 w 2576168"/>
                <a:gd name="connsiteY15" fmla="*/ 169600 h 231636"/>
                <a:gd name="connsiteX16" fmla="*/ 92543 w 2576168"/>
                <a:gd name="connsiteY16" fmla="*/ 164136 h 231636"/>
                <a:gd name="connsiteX17" fmla="*/ 100141 w 2576168"/>
                <a:gd name="connsiteY17" fmla="*/ 151462 h 231636"/>
                <a:gd name="connsiteX18" fmla="*/ 94281 w 2576168"/>
                <a:gd name="connsiteY18" fmla="*/ 138471 h 231636"/>
                <a:gd name="connsiteX19" fmla="*/ 69295 w 2576168"/>
                <a:gd name="connsiteY19" fmla="*/ 118713 h 231636"/>
                <a:gd name="connsiteX20" fmla="*/ 21559 w 2576168"/>
                <a:gd name="connsiteY20" fmla="*/ 79515 h 231636"/>
                <a:gd name="connsiteX21" fmla="*/ 10778 w 2576168"/>
                <a:gd name="connsiteY21" fmla="*/ 51975 h 231636"/>
                <a:gd name="connsiteX22" fmla="*/ 28661 w 2576168"/>
                <a:gd name="connsiteY22" fmla="*/ 17955 h 231636"/>
                <a:gd name="connsiteX23" fmla="*/ 73068 w 2576168"/>
                <a:gd name="connsiteY23" fmla="*/ 3820 h 231636"/>
                <a:gd name="connsiteX24" fmla="*/ 105357 w 2576168"/>
                <a:gd name="connsiteY24" fmla="*/ 10522 h 231636"/>
                <a:gd name="connsiteX25" fmla="*/ 138542 w 2576168"/>
                <a:gd name="connsiteY25" fmla="*/ 34346 h 231636"/>
                <a:gd name="connsiteX26" fmla="*/ 312600 w 2576168"/>
                <a:gd name="connsiteY26" fmla="*/ 52483 h 231636"/>
                <a:gd name="connsiteX27" fmla="*/ 357407 w 2576168"/>
                <a:gd name="connsiteY27" fmla="*/ 52483 h 231636"/>
                <a:gd name="connsiteX28" fmla="*/ 357407 w 2576168"/>
                <a:gd name="connsiteY28" fmla="*/ 204319 h 231636"/>
                <a:gd name="connsiteX29" fmla="*/ 312600 w 2576168"/>
                <a:gd name="connsiteY29" fmla="*/ 204319 h 231636"/>
                <a:gd name="connsiteX30" fmla="*/ 312600 w 2576168"/>
                <a:gd name="connsiteY30" fmla="*/ 188214 h 231636"/>
                <a:gd name="connsiteX31" fmla="*/ 286222 w 2576168"/>
                <a:gd name="connsiteY31" fmla="*/ 203715 h 231636"/>
                <a:gd name="connsiteX32" fmla="*/ 257561 w 2576168"/>
                <a:gd name="connsiteY32" fmla="*/ 208289 h 231636"/>
                <a:gd name="connsiteX33" fmla="*/ 197751 w 2576168"/>
                <a:gd name="connsiteY33" fmla="*/ 185482 h 231636"/>
                <a:gd name="connsiteX34" fmla="*/ 172320 w 2576168"/>
                <a:gd name="connsiteY34" fmla="*/ 128624 h 231636"/>
                <a:gd name="connsiteX35" fmla="*/ 196910 w 2576168"/>
                <a:gd name="connsiteY35" fmla="*/ 70938 h 231636"/>
                <a:gd name="connsiteX36" fmla="*/ 256122 w 2576168"/>
                <a:gd name="connsiteY36" fmla="*/ 48513 h 231636"/>
                <a:gd name="connsiteX37" fmla="*/ 286521 w 2576168"/>
                <a:gd name="connsiteY37" fmla="*/ 53595 h 231636"/>
                <a:gd name="connsiteX38" fmla="*/ 312600 w 2576168"/>
                <a:gd name="connsiteY38" fmla="*/ 69096 h 231636"/>
                <a:gd name="connsiteX39" fmla="*/ 312600 w 2576168"/>
                <a:gd name="connsiteY39" fmla="*/ 52483 h 231636"/>
                <a:gd name="connsiteX40" fmla="*/ 265461 w 2576168"/>
                <a:gd name="connsiteY40" fmla="*/ 83485 h 231636"/>
                <a:gd name="connsiteX41" fmla="*/ 230787 w 2576168"/>
                <a:gd name="connsiteY41" fmla="*/ 96160 h 231636"/>
                <a:gd name="connsiteX42" fmla="*/ 217124 w 2576168"/>
                <a:gd name="connsiteY42" fmla="*/ 128179 h 231636"/>
                <a:gd name="connsiteX43" fmla="*/ 231234 w 2576168"/>
                <a:gd name="connsiteY43" fmla="*/ 160769 h 231636"/>
                <a:gd name="connsiteX44" fmla="*/ 265705 w 2576168"/>
                <a:gd name="connsiteY44" fmla="*/ 173571 h 231636"/>
                <a:gd name="connsiteX45" fmla="*/ 300780 w 2576168"/>
                <a:gd name="connsiteY45" fmla="*/ 160896 h 231636"/>
                <a:gd name="connsiteX46" fmla="*/ 314639 w 2576168"/>
                <a:gd name="connsiteY46" fmla="*/ 128179 h 231636"/>
                <a:gd name="connsiteX47" fmla="*/ 300780 w 2576168"/>
                <a:gd name="connsiteY47" fmla="*/ 95779 h 231636"/>
                <a:gd name="connsiteX48" fmla="*/ 265461 w 2576168"/>
                <a:gd name="connsiteY48" fmla="*/ 83485 h 231636"/>
                <a:gd name="connsiteX49" fmla="*/ 388006 w 2576168"/>
                <a:gd name="connsiteY49" fmla="*/ 60138 h 231636"/>
                <a:gd name="connsiteX50" fmla="*/ 402561 w 2576168"/>
                <a:gd name="connsiteY50" fmla="*/ 60138 h 231636"/>
                <a:gd name="connsiteX51" fmla="*/ 403409 w 2576168"/>
                <a:gd name="connsiteY51" fmla="*/ 26659 h 231636"/>
                <a:gd name="connsiteX52" fmla="*/ 414780 w 2576168"/>
                <a:gd name="connsiteY52" fmla="*/ 7791 h 231636"/>
                <a:gd name="connsiteX53" fmla="*/ 441857 w 2576168"/>
                <a:gd name="connsiteY53" fmla="*/ 866 h 231636"/>
                <a:gd name="connsiteX54" fmla="*/ 470366 w 2576168"/>
                <a:gd name="connsiteY54" fmla="*/ 5821 h 231636"/>
                <a:gd name="connsiteX55" fmla="*/ 470366 w 2576168"/>
                <a:gd name="connsiteY55" fmla="*/ 33583 h 231636"/>
                <a:gd name="connsiteX56" fmla="*/ 455811 w 2576168"/>
                <a:gd name="connsiteY56" fmla="*/ 31360 h 231636"/>
                <a:gd name="connsiteX57" fmla="*/ 445332 w 2576168"/>
                <a:gd name="connsiteY57" fmla="*/ 33838 h 231636"/>
                <a:gd name="connsiteX58" fmla="*/ 443292 w 2576168"/>
                <a:gd name="connsiteY58" fmla="*/ 42287 h 231636"/>
                <a:gd name="connsiteX59" fmla="*/ 442994 w 2576168"/>
                <a:gd name="connsiteY59" fmla="*/ 60138 h 231636"/>
                <a:gd name="connsiteX60" fmla="*/ 468876 w 2576168"/>
                <a:gd name="connsiteY60" fmla="*/ 60138 h 231636"/>
                <a:gd name="connsiteX61" fmla="*/ 468876 w 2576168"/>
                <a:gd name="connsiteY61" fmla="*/ 91205 h 231636"/>
                <a:gd name="connsiteX62" fmla="*/ 442994 w 2576168"/>
                <a:gd name="connsiteY62" fmla="*/ 91205 h 231636"/>
                <a:gd name="connsiteX63" fmla="*/ 442994 w 2576168"/>
                <a:gd name="connsiteY63" fmla="*/ 209782 h 231636"/>
                <a:gd name="connsiteX64" fmla="*/ 402561 w 2576168"/>
                <a:gd name="connsiteY64" fmla="*/ 209782 h 231636"/>
                <a:gd name="connsiteX65" fmla="*/ 402561 w 2576168"/>
                <a:gd name="connsiteY65" fmla="*/ 91205 h 231636"/>
                <a:gd name="connsiteX66" fmla="*/ 388006 w 2576168"/>
                <a:gd name="connsiteY66" fmla="*/ 91205 h 231636"/>
                <a:gd name="connsiteX67" fmla="*/ 388006 w 2576168"/>
                <a:gd name="connsiteY67" fmla="*/ 60138 h 231636"/>
                <a:gd name="connsiteX68" fmla="*/ 689532 w 2576168"/>
                <a:gd name="connsiteY68" fmla="*/ 139550 h 231636"/>
                <a:gd name="connsiteX69" fmla="*/ 545178 w 2576168"/>
                <a:gd name="connsiteY69" fmla="*/ 139550 h 231636"/>
                <a:gd name="connsiteX70" fmla="*/ 562064 w 2576168"/>
                <a:gd name="connsiteY70" fmla="*/ 165280 h 231636"/>
                <a:gd name="connsiteX71" fmla="*/ 596690 w 2576168"/>
                <a:gd name="connsiteY71" fmla="*/ 174809 h 231636"/>
                <a:gd name="connsiteX72" fmla="*/ 639757 w 2576168"/>
                <a:gd name="connsiteY72" fmla="*/ 159943 h 231636"/>
                <a:gd name="connsiteX73" fmla="*/ 677313 w 2576168"/>
                <a:gd name="connsiteY73" fmla="*/ 174809 h 231636"/>
                <a:gd name="connsiteX74" fmla="*/ 643381 w 2576168"/>
                <a:gd name="connsiteY74" fmla="*/ 200380 h 231636"/>
                <a:gd name="connsiteX75" fmla="*/ 596989 w 2576168"/>
                <a:gd name="connsiteY75" fmla="*/ 208543 h 231636"/>
                <a:gd name="connsiteX76" fmla="*/ 528438 w 2576168"/>
                <a:gd name="connsiteY76" fmla="*/ 185863 h 231636"/>
                <a:gd name="connsiteX77" fmla="*/ 502108 w 2576168"/>
                <a:gd name="connsiteY77" fmla="*/ 129385 h 231636"/>
                <a:gd name="connsiteX78" fmla="*/ 528438 w 2576168"/>
                <a:gd name="connsiteY78" fmla="*/ 71193 h 231636"/>
                <a:gd name="connsiteX79" fmla="*/ 594353 w 2576168"/>
                <a:gd name="connsiteY79" fmla="*/ 48259 h 231636"/>
                <a:gd name="connsiteX80" fmla="*/ 663054 w 2576168"/>
                <a:gd name="connsiteY80" fmla="*/ 71193 h 231636"/>
                <a:gd name="connsiteX81" fmla="*/ 689532 w 2576168"/>
                <a:gd name="connsiteY81" fmla="*/ 132371 h 231636"/>
                <a:gd name="connsiteX82" fmla="*/ 689532 w 2576168"/>
                <a:gd name="connsiteY82" fmla="*/ 139550 h 231636"/>
                <a:gd name="connsiteX83" fmla="*/ 644427 w 2576168"/>
                <a:gd name="connsiteY83" fmla="*/ 109279 h 231636"/>
                <a:gd name="connsiteX84" fmla="*/ 626645 w 2576168"/>
                <a:gd name="connsiteY84" fmla="*/ 88695 h 231636"/>
                <a:gd name="connsiteX85" fmla="*/ 596690 w 2576168"/>
                <a:gd name="connsiteY85" fmla="*/ 80722 h 231636"/>
                <a:gd name="connsiteX86" fmla="*/ 563506 w 2576168"/>
                <a:gd name="connsiteY86" fmla="*/ 89680 h 231636"/>
                <a:gd name="connsiteX87" fmla="*/ 547214 w 2576168"/>
                <a:gd name="connsiteY87" fmla="*/ 109279 h 231636"/>
                <a:gd name="connsiteX88" fmla="*/ 644427 w 2576168"/>
                <a:gd name="connsiteY88" fmla="*/ 109279 h 231636"/>
                <a:gd name="connsiteX89" fmla="*/ 742236 w 2576168"/>
                <a:gd name="connsiteY89" fmla="*/ 10522 h 231636"/>
                <a:gd name="connsiteX90" fmla="*/ 782371 w 2576168"/>
                <a:gd name="connsiteY90" fmla="*/ 10522 h 231636"/>
                <a:gd name="connsiteX91" fmla="*/ 782371 w 2576168"/>
                <a:gd name="connsiteY91" fmla="*/ 63887 h 231636"/>
                <a:gd name="connsiteX92" fmla="*/ 806265 w 2576168"/>
                <a:gd name="connsiteY92" fmla="*/ 63887 h 231636"/>
                <a:gd name="connsiteX93" fmla="*/ 806265 w 2576168"/>
                <a:gd name="connsiteY93" fmla="*/ 94889 h 231636"/>
                <a:gd name="connsiteX94" fmla="*/ 782371 w 2576168"/>
                <a:gd name="connsiteY94" fmla="*/ 94889 h 231636"/>
                <a:gd name="connsiteX95" fmla="*/ 782371 w 2576168"/>
                <a:gd name="connsiteY95" fmla="*/ 208035 h 231636"/>
                <a:gd name="connsiteX96" fmla="*/ 742236 w 2576168"/>
                <a:gd name="connsiteY96" fmla="*/ 208035 h 231636"/>
                <a:gd name="connsiteX97" fmla="*/ 742236 w 2576168"/>
                <a:gd name="connsiteY97" fmla="*/ 94889 h 231636"/>
                <a:gd name="connsiteX98" fmla="*/ 721272 w 2576168"/>
                <a:gd name="connsiteY98" fmla="*/ 94889 h 231636"/>
                <a:gd name="connsiteX99" fmla="*/ 721272 w 2576168"/>
                <a:gd name="connsiteY99" fmla="*/ 63887 h 231636"/>
                <a:gd name="connsiteX100" fmla="*/ 742236 w 2576168"/>
                <a:gd name="connsiteY100" fmla="*/ 63887 h 231636"/>
                <a:gd name="connsiteX101" fmla="*/ 742236 w 2576168"/>
                <a:gd name="connsiteY101" fmla="*/ 10522 h 231636"/>
                <a:gd name="connsiteX102" fmla="*/ 837661 w 2576168"/>
                <a:gd name="connsiteY102" fmla="*/ 48957 h 231636"/>
                <a:gd name="connsiteX103" fmla="*/ 878443 w 2576168"/>
                <a:gd name="connsiteY103" fmla="*/ 48957 h 231636"/>
                <a:gd name="connsiteX104" fmla="*/ 919474 w 2576168"/>
                <a:gd name="connsiteY104" fmla="*/ 133134 h 231636"/>
                <a:gd name="connsiteX105" fmla="*/ 964875 w 2576168"/>
                <a:gd name="connsiteY105" fmla="*/ 48957 h 231636"/>
                <a:gd name="connsiteX106" fmla="*/ 1005607 w 2576168"/>
                <a:gd name="connsiteY106" fmla="*/ 48957 h 231636"/>
                <a:gd name="connsiteX107" fmla="*/ 906358 w 2576168"/>
                <a:gd name="connsiteY107" fmla="*/ 231636 h 231636"/>
                <a:gd name="connsiteX108" fmla="*/ 865328 w 2576168"/>
                <a:gd name="connsiteY108" fmla="*/ 231636 h 231636"/>
                <a:gd name="connsiteX109" fmla="*/ 897912 w 2576168"/>
                <a:gd name="connsiteY109" fmla="*/ 172554 h 231636"/>
                <a:gd name="connsiteX110" fmla="*/ 837661 w 2576168"/>
                <a:gd name="connsiteY110" fmla="*/ 48957 h 231636"/>
                <a:gd name="connsiteX111" fmla="*/ 1221594 w 2576168"/>
                <a:gd name="connsiteY111" fmla="*/ 95652 h 231636"/>
                <a:gd name="connsiteX112" fmla="*/ 1217084 w 2576168"/>
                <a:gd name="connsiteY112" fmla="*/ 84852 h 231636"/>
                <a:gd name="connsiteX113" fmla="*/ 1212097 w 2576168"/>
                <a:gd name="connsiteY113" fmla="*/ 70113 h 231636"/>
                <a:gd name="connsiteX114" fmla="*/ 1211652 w 2576168"/>
                <a:gd name="connsiteY114" fmla="*/ 49974 h 231636"/>
                <a:gd name="connsiteX115" fmla="*/ 1222293 w 2576168"/>
                <a:gd name="connsiteY115" fmla="*/ 23291 h 231636"/>
                <a:gd name="connsiteX116" fmla="*/ 1241670 w 2576168"/>
                <a:gd name="connsiteY116" fmla="*/ 8521 h 231636"/>
                <a:gd name="connsiteX117" fmla="*/ 1263619 w 2576168"/>
                <a:gd name="connsiteY117" fmla="*/ 1691 h 231636"/>
                <a:gd name="connsiteX118" fmla="*/ 1288491 w 2576168"/>
                <a:gd name="connsiteY118" fmla="*/ 103 h 231636"/>
                <a:gd name="connsiteX119" fmla="*/ 1313998 w 2576168"/>
                <a:gd name="connsiteY119" fmla="*/ 4709 h 231636"/>
                <a:gd name="connsiteX120" fmla="*/ 1335249 w 2576168"/>
                <a:gd name="connsiteY120" fmla="*/ 17701 h 231636"/>
                <a:gd name="connsiteX121" fmla="*/ 1345985 w 2576168"/>
                <a:gd name="connsiteY121" fmla="*/ 39301 h 231636"/>
                <a:gd name="connsiteX122" fmla="*/ 1344683 w 2576168"/>
                <a:gd name="connsiteY122" fmla="*/ 61632 h 231636"/>
                <a:gd name="connsiteX123" fmla="*/ 1333597 w 2576168"/>
                <a:gd name="connsiteY123" fmla="*/ 80659 h 231636"/>
                <a:gd name="connsiteX124" fmla="*/ 1319049 w 2576168"/>
                <a:gd name="connsiteY124" fmla="*/ 94794 h 231636"/>
                <a:gd name="connsiteX125" fmla="*/ 1300466 w 2576168"/>
                <a:gd name="connsiteY125" fmla="*/ 106833 h 231636"/>
                <a:gd name="connsiteX126" fmla="*/ 1288491 w 2576168"/>
                <a:gd name="connsiteY126" fmla="*/ 114012 h 231636"/>
                <a:gd name="connsiteX127" fmla="*/ 1294304 w 2576168"/>
                <a:gd name="connsiteY127" fmla="*/ 122715 h 231636"/>
                <a:gd name="connsiteX128" fmla="*/ 1302753 w 2576168"/>
                <a:gd name="connsiteY128" fmla="*/ 132371 h 231636"/>
                <a:gd name="connsiteX129" fmla="*/ 1314125 w 2576168"/>
                <a:gd name="connsiteY129" fmla="*/ 143044 h 231636"/>
                <a:gd name="connsiteX130" fmla="*/ 1317905 w 2576168"/>
                <a:gd name="connsiteY130" fmla="*/ 146253 h 231636"/>
                <a:gd name="connsiteX131" fmla="*/ 1323019 w 2576168"/>
                <a:gd name="connsiteY131" fmla="*/ 139169 h 231636"/>
                <a:gd name="connsiteX132" fmla="*/ 1329372 w 2576168"/>
                <a:gd name="connsiteY132" fmla="*/ 127035 h 231636"/>
                <a:gd name="connsiteX133" fmla="*/ 1335408 w 2576168"/>
                <a:gd name="connsiteY133" fmla="*/ 111788 h 231636"/>
                <a:gd name="connsiteX134" fmla="*/ 1337123 w 2576168"/>
                <a:gd name="connsiteY134" fmla="*/ 105562 h 231636"/>
                <a:gd name="connsiteX135" fmla="*/ 1384865 w 2576168"/>
                <a:gd name="connsiteY135" fmla="*/ 105562 h 231636"/>
                <a:gd name="connsiteX136" fmla="*/ 1378893 w 2576168"/>
                <a:gd name="connsiteY136" fmla="*/ 124685 h 231636"/>
                <a:gd name="connsiteX137" fmla="*/ 1370158 w 2576168"/>
                <a:gd name="connsiteY137" fmla="*/ 145649 h 231636"/>
                <a:gd name="connsiteX138" fmla="*/ 1359834 w 2576168"/>
                <a:gd name="connsiteY138" fmla="*/ 163406 h 231636"/>
                <a:gd name="connsiteX139" fmla="*/ 1354562 w 2576168"/>
                <a:gd name="connsiteY139" fmla="*/ 170108 h 231636"/>
                <a:gd name="connsiteX140" fmla="*/ 1359676 w 2576168"/>
                <a:gd name="connsiteY140" fmla="*/ 172935 h 231636"/>
                <a:gd name="connsiteX141" fmla="*/ 1370317 w 2576168"/>
                <a:gd name="connsiteY141" fmla="*/ 177541 h 231636"/>
                <a:gd name="connsiteX142" fmla="*/ 1382229 w 2576168"/>
                <a:gd name="connsiteY142" fmla="*/ 182750 h 231636"/>
                <a:gd name="connsiteX143" fmla="*/ 1358087 w 2576168"/>
                <a:gd name="connsiteY143" fmla="*/ 217755 h 231636"/>
                <a:gd name="connsiteX144" fmla="*/ 1349352 w 2576168"/>
                <a:gd name="connsiteY144" fmla="*/ 214769 h 231636"/>
                <a:gd name="connsiteX145" fmla="*/ 1337822 w 2576168"/>
                <a:gd name="connsiteY145" fmla="*/ 209909 h 231636"/>
                <a:gd name="connsiteX146" fmla="*/ 1324322 w 2576168"/>
                <a:gd name="connsiteY146" fmla="*/ 203334 h 231636"/>
                <a:gd name="connsiteX147" fmla="*/ 1318794 w 2576168"/>
                <a:gd name="connsiteY147" fmla="*/ 200634 h 231636"/>
                <a:gd name="connsiteX148" fmla="*/ 1304087 w 2576168"/>
                <a:gd name="connsiteY148" fmla="*/ 206320 h 231636"/>
                <a:gd name="connsiteX149" fmla="*/ 1282837 w 2576168"/>
                <a:gd name="connsiteY149" fmla="*/ 212038 h 231636"/>
                <a:gd name="connsiteX150" fmla="*/ 1254185 w 2576168"/>
                <a:gd name="connsiteY150" fmla="*/ 215246 h 231636"/>
                <a:gd name="connsiteX151" fmla="*/ 1218958 w 2576168"/>
                <a:gd name="connsiteY151" fmla="*/ 212800 h 231636"/>
                <a:gd name="connsiteX152" fmla="*/ 1193927 w 2576168"/>
                <a:gd name="connsiteY152" fmla="*/ 203588 h 231636"/>
                <a:gd name="connsiteX153" fmla="*/ 1176425 w 2576168"/>
                <a:gd name="connsiteY153" fmla="*/ 187706 h 231636"/>
                <a:gd name="connsiteX154" fmla="*/ 1168293 w 2576168"/>
                <a:gd name="connsiteY154" fmla="*/ 163628 h 231636"/>
                <a:gd name="connsiteX155" fmla="*/ 1173566 w 2576168"/>
                <a:gd name="connsiteY155" fmla="*/ 136342 h 231636"/>
                <a:gd name="connsiteX156" fmla="*/ 1189099 w 2576168"/>
                <a:gd name="connsiteY156" fmla="*/ 116871 h 231636"/>
                <a:gd name="connsiteX157" fmla="*/ 1210223 w 2576168"/>
                <a:gd name="connsiteY157" fmla="*/ 101814 h 231636"/>
                <a:gd name="connsiteX158" fmla="*/ 1221594 w 2576168"/>
                <a:gd name="connsiteY158" fmla="*/ 95652 h 231636"/>
                <a:gd name="connsiteX159" fmla="*/ 1245450 w 2576168"/>
                <a:gd name="connsiteY159" fmla="*/ 132371 h 231636"/>
                <a:gd name="connsiteX160" fmla="*/ 1237890 w 2576168"/>
                <a:gd name="connsiteY160" fmla="*/ 135961 h 231636"/>
                <a:gd name="connsiteX161" fmla="*/ 1228392 w 2576168"/>
                <a:gd name="connsiteY161" fmla="*/ 141933 h 231636"/>
                <a:gd name="connsiteX162" fmla="*/ 1220705 w 2576168"/>
                <a:gd name="connsiteY162" fmla="*/ 150224 h 231636"/>
                <a:gd name="connsiteX163" fmla="*/ 1217529 w 2576168"/>
                <a:gd name="connsiteY163" fmla="*/ 160134 h 231636"/>
                <a:gd name="connsiteX164" fmla="*/ 1220102 w 2576168"/>
                <a:gd name="connsiteY164" fmla="*/ 169600 h 231636"/>
                <a:gd name="connsiteX165" fmla="*/ 1230425 w 2576168"/>
                <a:gd name="connsiteY165" fmla="*/ 176524 h 231636"/>
                <a:gd name="connsiteX166" fmla="*/ 1247165 w 2576168"/>
                <a:gd name="connsiteY166" fmla="*/ 178780 h 231636"/>
                <a:gd name="connsiteX167" fmla="*/ 1263619 w 2576168"/>
                <a:gd name="connsiteY167" fmla="*/ 177414 h 231636"/>
                <a:gd name="connsiteX168" fmla="*/ 1275150 w 2576168"/>
                <a:gd name="connsiteY168" fmla="*/ 173316 h 231636"/>
                <a:gd name="connsiteX169" fmla="*/ 1279502 w 2576168"/>
                <a:gd name="connsiteY169" fmla="*/ 171061 h 231636"/>
                <a:gd name="connsiteX170" fmla="*/ 1270322 w 2576168"/>
                <a:gd name="connsiteY170" fmla="*/ 162262 h 231636"/>
                <a:gd name="connsiteX171" fmla="*/ 1259839 w 2576168"/>
                <a:gd name="connsiteY171" fmla="*/ 150605 h 231636"/>
                <a:gd name="connsiteX172" fmla="*/ 1250945 w 2576168"/>
                <a:gd name="connsiteY172" fmla="*/ 139550 h 231636"/>
                <a:gd name="connsiteX173" fmla="*/ 1245450 w 2576168"/>
                <a:gd name="connsiteY173" fmla="*/ 132371 h 231636"/>
                <a:gd name="connsiteX174" fmla="*/ 1265208 w 2576168"/>
                <a:gd name="connsiteY174" fmla="*/ 77260 h 231636"/>
                <a:gd name="connsiteX175" fmla="*/ 1277627 w 2576168"/>
                <a:gd name="connsiteY175" fmla="*/ 71447 h 231636"/>
                <a:gd name="connsiteX176" fmla="*/ 1286776 w 2576168"/>
                <a:gd name="connsiteY176" fmla="*/ 65221 h 231636"/>
                <a:gd name="connsiteX177" fmla="*/ 1293923 w 2576168"/>
                <a:gd name="connsiteY177" fmla="*/ 56677 h 231636"/>
                <a:gd name="connsiteX178" fmla="*/ 1297099 w 2576168"/>
                <a:gd name="connsiteY178" fmla="*/ 47147 h 231636"/>
                <a:gd name="connsiteX179" fmla="*/ 1293033 w 2576168"/>
                <a:gd name="connsiteY179" fmla="*/ 39428 h 231636"/>
                <a:gd name="connsiteX180" fmla="*/ 1282392 w 2576168"/>
                <a:gd name="connsiteY180" fmla="*/ 36601 h 231636"/>
                <a:gd name="connsiteX181" fmla="*/ 1273498 w 2576168"/>
                <a:gd name="connsiteY181" fmla="*/ 38538 h 231636"/>
                <a:gd name="connsiteX182" fmla="*/ 1267145 w 2576168"/>
                <a:gd name="connsiteY182" fmla="*/ 42414 h 231636"/>
                <a:gd name="connsiteX183" fmla="*/ 1263778 w 2576168"/>
                <a:gd name="connsiteY183" fmla="*/ 47147 h 231636"/>
                <a:gd name="connsiteX184" fmla="*/ 1262031 w 2576168"/>
                <a:gd name="connsiteY184" fmla="*/ 55183 h 231636"/>
                <a:gd name="connsiteX185" fmla="*/ 1262317 w 2576168"/>
                <a:gd name="connsiteY185" fmla="*/ 65094 h 231636"/>
                <a:gd name="connsiteX186" fmla="*/ 1265208 w 2576168"/>
                <a:gd name="connsiteY186" fmla="*/ 77260 h 231636"/>
                <a:gd name="connsiteX187" fmla="*/ 1559762 w 2576168"/>
                <a:gd name="connsiteY187" fmla="*/ 3820 h 231636"/>
                <a:gd name="connsiteX188" fmla="*/ 1678562 w 2576168"/>
                <a:gd name="connsiteY188" fmla="*/ 3820 h 231636"/>
                <a:gd name="connsiteX189" fmla="*/ 1678562 w 2576168"/>
                <a:gd name="connsiteY189" fmla="*/ 41048 h 231636"/>
                <a:gd name="connsiteX190" fmla="*/ 1601087 w 2576168"/>
                <a:gd name="connsiteY190" fmla="*/ 41048 h 231636"/>
                <a:gd name="connsiteX191" fmla="*/ 1601087 w 2576168"/>
                <a:gd name="connsiteY191" fmla="*/ 77038 h 231636"/>
                <a:gd name="connsiteX192" fmla="*/ 1678562 w 2576168"/>
                <a:gd name="connsiteY192" fmla="*/ 77038 h 231636"/>
                <a:gd name="connsiteX193" fmla="*/ 1678562 w 2576168"/>
                <a:gd name="connsiteY193" fmla="*/ 114012 h 231636"/>
                <a:gd name="connsiteX194" fmla="*/ 1601087 w 2576168"/>
                <a:gd name="connsiteY194" fmla="*/ 114012 h 231636"/>
                <a:gd name="connsiteX195" fmla="*/ 1601087 w 2576168"/>
                <a:gd name="connsiteY195" fmla="*/ 166614 h 231636"/>
                <a:gd name="connsiteX196" fmla="*/ 1678562 w 2576168"/>
                <a:gd name="connsiteY196" fmla="*/ 166614 h 231636"/>
                <a:gd name="connsiteX197" fmla="*/ 1678562 w 2576168"/>
                <a:gd name="connsiteY197" fmla="*/ 203842 h 231636"/>
                <a:gd name="connsiteX198" fmla="*/ 1559762 w 2576168"/>
                <a:gd name="connsiteY198" fmla="*/ 203842 h 231636"/>
                <a:gd name="connsiteX199" fmla="*/ 1559762 w 2576168"/>
                <a:gd name="connsiteY199" fmla="*/ 3820 h 231636"/>
                <a:gd name="connsiteX200" fmla="*/ 1712327 w 2576168"/>
                <a:gd name="connsiteY200" fmla="*/ 53468 h 231636"/>
                <a:gd name="connsiteX201" fmla="*/ 1749587 w 2576168"/>
                <a:gd name="connsiteY201" fmla="*/ 53468 h 231636"/>
                <a:gd name="connsiteX202" fmla="*/ 1749587 w 2576168"/>
                <a:gd name="connsiteY202" fmla="*/ 66841 h 231636"/>
                <a:gd name="connsiteX203" fmla="*/ 1772426 w 2576168"/>
                <a:gd name="connsiteY203" fmla="*/ 53849 h 231636"/>
                <a:gd name="connsiteX204" fmla="*/ 1793486 w 2576168"/>
                <a:gd name="connsiteY204" fmla="*/ 50228 h 231636"/>
                <a:gd name="connsiteX205" fmla="*/ 1831032 w 2576168"/>
                <a:gd name="connsiteY205" fmla="*/ 63633 h 231636"/>
                <a:gd name="connsiteX206" fmla="*/ 1844151 w 2576168"/>
                <a:gd name="connsiteY206" fmla="*/ 97367 h 231636"/>
                <a:gd name="connsiteX207" fmla="*/ 1844151 w 2576168"/>
                <a:gd name="connsiteY207" fmla="*/ 205081 h 231636"/>
                <a:gd name="connsiteX208" fmla="*/ 1807209 w 2576168"/>
                <a:gd name="connsiteY208" fmla="*/ 205081 h 231636"/>
                <a:gd name="connsiteX209" fmla="*/ 1807209 w 2576168"/>
                <a:gd name="connsiteY209" fmla="*/ 126177 h 231636"/>
                <a:gd name="connsiteX210" fmla="*/ 1804858 w 2576168"/>
                <a:gd name="connsiteY210" fmla="*/ 95271 h 231636"/>
                <a:gd name="connsiteX211" fmla="*/ 1796567 w 2576168"/>
                <a:gd name="connsiteY211" fmla="*/ 83740 h 231636"/>
                <a:gd name="connsiteX212" fmla="*/ 1781860 w 2576168"/>
                <a:gd name="connsiteY212" fmla="*/ 79769 h 231636"/>
                <a:gd name="connsiteX213" fmla="*/ 1762357 w 2576168"/>
                <a:gd name="connsiteY213" fmla="*/ 86313 h 231636"/>
                <a:gd name="connsiteX214" fmla="*/ 1751017 w 2576168"/>
                <a:gd name="connsiteY214" fmla="*/ 104577 h 231636"/>
                <a:gd name="connsiteX215" fmla="*/ 1749587 w 2576168"/>
                <a:gd name="connsiteY215" fmla="*/ 130879 h 231636"/>
                <a:gd name="connsiteX216" fmla="*/ 1749587 w 2576168"/>
                <a:gd name="connsiteY216" fmla="*/ 205081 h 231636"/>
                <a:gd name="connsiteX217" fmla="*/ 1712327 w 2576168"/>
                <a:gd name="connsiteY217" fmla="*/ 205081 h 231636"/>
                <a:gd name="connsiteX218" fmla="*/ 1712327 w 2576168"/>
                <a:gd name="connsiteY218" fmla="*/ 53468 h 231636"/>
                <a:gd name="connsiteX219" fmla="*/ 2065074 w 2576168"/>
                <a:gd name="connsiteY219" fmla="*/ 139550 h 231636"/>
                <a:gd name="connsiteX220" fmla="*/ 1920704 w 2576168"/>
                <a:gd name="connsiteY220" fmla="*/ 139550 h 231636"/>
                <a:gd name="connsiteX221" fmla="*/ 1937603 w 2576168"/>
                <a:gd name="connsiteY221" fmla="*/ 165280 h 231636"/>
                <a:gd name="connsiteX222" fmla="*/ 1972226 w 2576168"/>
                <a:gd name="connsiteY222" fmla="*/ 174809 h 231636"/>
                <a:gd name="connsiteX223" fmla="*/ 2015299 w 2576168"/>
                <a:gd name="connsiteY223" fmla="*/ 159943 h 231636"/>
                <a:gd name="connsiteX224" fmla="*/ 2052845 w 2576168"/>
                <a:gd name="connsiteY224" fmla="*/ 174809 h 231636"/>
                <a:gd name="connsiteX225" fmla="*/ 2018920 w 2576168"/>
                <a:gd name="connsiteY225" fmla="*/ 200380 h 231636"/>
                <a:gd name="connsiteX226" fmla="*/ 1972512 w 2576168"/>
                <a:gd name="connsiteY226" fmla="*/ 208543 h 231636"/>
                <a:gd name="connsiteX227" fmla="*/ 1903964 w 2576168"/>
                <a:gd name="connsiteY227" fmla="*/ 185863 h 231636"/>
                <a:gd name="connsiteX228" fmla="*/ 1877631 w 2576168"/>
                <a:gd name="connsiteY228" fmla="*/ 129385 h 231636"/>
                <a:gd name="connsiteX229" fmla="*/ 1903964 w 2576168"/>
                <a:gd name="connsiteY229" fmla="*/ 71193 h 231636"/>
                <a:gd name="connsiteX230" fmla="*/ 1969876 w 2576168"/>
                <a:gd name="connsiteY230" fmla="*/ 48259 h 231636"/>
                <a:gd name="connsiteX231" fmla="*/ 2038583 w 2576168"/>
                <a:gd name="connsiteY231" fmla="*/ 71193 h 231636"/>
                <a:gd name="connsiteX232" fmla="*/ 2065074 w 2576168"/>
                <a:gd name="connsiteY232" fmla="*/ 132371 h 231636"/>
                <a:gd name="connsiteX233" fmla="*/ 2065074 w 2576168"/>
                <a:gd name="connsiteY233" fmla="*/ 139550 h 231636"/>
                <a:gd name="connsiteX234" fmla="*/ 2019969 w 2576168"/>
                <a:gd name="connsiteY234" fmla="*/ 109279 h 231636"/>
                <a:gd name="connsiteX235" fmla="*/ 2002180 w 2576168"/>
                <a:gd name="connsiteY235" fmla="*/ 88695 h 231636"/>
                <a:gd name="connsiteX236" fmla="*/ 1972226 w 2576168"/>
                <a:gd name="connsiteY236" fmla="*/ 80722 h 231636"/>
                <a:gd name="connsiteX237" fmla="*/ 1939032 w 2576168"/>
                <a:gd name="connsiteY237" fmla="*/ 89680 h 231636"/>
                <a:gd name="connsiteX238" fmla="*/ 1922737 w 2576168"/>
                <a:gd name="connsiteY238" fmla="*/ 109279 h 231636"/>
                <a:gd name="connsiteX239" fmla="*/ 2019969 w 2576168"/>
                <a:gd name="connsiteY239" fmla="*/ 109279 h 231636"/>
                <a:gd name="connsiteX240" fmla="*/ 2096808 w 2576168"/>
                <a:gd name="connsiteY240" fmla="*/ 52229 h 231636"/>
                <a:gd name="connsiteX241" fmla="*/ 2132034 w 2576168"/>
                <a:gd name="connsiteY241" fmla="*/ 52229 h 231636"/>
                <a:gd name="connsiteX242" fmla="*/ 2132034 w 2576168"/>
                <a:gd name="connsiteY242" fmla="*/ 69605 h 231636"/>
                <a:gd name="connsiteX243" fmla="*/ 2147282 w 2576168"/>
                <a:gd name="connsiteY243" fmla="*/ 53977 h 231636"/>
                <a:gd name="connsiteX244" fmla="*/ 2168087 w 2576168"/>
                <a:gd name="connsiteY244" fmla="*/ 48513 h 231636"/>
                <a:gd name="connsiteX245" fmla="*/ 2195469 w 2576168"/>
                <a:gd name="connsiteY245" fmla="*/ 53977 h 231636"/>
                <a:gd name="connsiteX246" fmla="*/ 2183239 w 2576168"/>
                <a:gd name="connsiteY246" fmla="*/ 83994 h 231636"/>
                <a:gd name="connsiteX247" fmla="*/ 2159956 w 2576168"/>
                <a:gd name="connsiteY247" fmla="*/ 79261 h 231636"/>
                <a:gd name="connsiteX248" fmla="*/ 2144105 w 2576168"/>
                <a:gd name="connsiteY248" fmla="*/ 89330 h 231636"/>
                <a:gd name="connsiteX249" fmla="*/ 2137530 w 2576168"/>
                <a:gd name="connsiteY249" fmla="*/ 128369 h 231636"/>
                <a:gd name="connsiteX250" fmla="*/ 2137530 w 2576168"/>
                <a:gd name="connsiteY250" fmla="*/ 135357 h 231636"/>
                <a:gd name="connsiteX251" fmla="*/ 2137530 w 2576168"/>
                <a:gd name="connsiteY251" fmla="*/ 206574 h 231636"/>
                <a:gd name="connsiteX252" fmla="*/ 2096808 w 2576168"/>
                <a:gd name="connsiteY252" fmla="*/ 206574 h 231636"/>
                <a:gd name="connsiteX253" fmla="*/ 2096808 w 2576168"/>
                <a:gd name="connsiteY253" fmla="*/ 52229 h 231636"/>
                <a:gd name="connsiteX254" fmla="*/ 2341237 w 2576168"/>
                <a:gd name="connsiteY254" fmla="*/ 51975 h 231636"/>
                <a:gd name="connsiteX255" fmla="*/ 2378497 w 2576168"/>
                <a:gd name="connsiteY255" fmla="*/ 51975 h 231636"/>
                <a:gd name="connsiteX256" fmla="*/ 2378497 w 2576168"/>
                <a:gd name="connsiteY256" fmla="*/ 162135 h 231636"/>
                <a:gd name="connsiteX257" fmla="*/ 2363409 w 2576168"/>
                <a:gd name="connsiteY257" fmla="*/ 210036 h 231636"/>
                <a:gd name="connsiteX258" fmla="*/ 2302262 w 2576168"/>
                <a:gd name="connsiteY258" fmla="*/ 230874 h 231636"/>
                <a:gd name="connsiteX259" fmla="*/ 2265446 w 2576168"/>
                <a:gd name="connsiteY259" fmla="*/ 226173 h 231636"/>
                <a:gd name="connsiteX260" fmla="*/ 2240257 w 2576168"/>
                <a:gd name="connsiteY260" fmla="*/ 212291 h 231636"/>
                <a:gd name="connsiteX261" fmla="*/ 2225105 w 2576168"/>
                <a:gd name="connsiteY261" fmla="*/ 190183 h 231636"/>
                <a:gd name="connsiteX262" fmla="*/ 2266209 w 2576168"/>
                <a:gd name="connsiteY262" fmla="*/ 190183 h 231636"/>
                <a:gd name="connsiteX263" fmla="*/ 2280312 w 2576168"/>
                <a:gd name="connsiteY263" fmla="*/ 198124 h 231636"/>
                <a:gd name="connsiteX264" fmla="*/ 2300515 w 2576168"/>
                <a:gd name="connsiteY264" fmla="*/ 200856 h 231636"/>
                <a:gd name="connsiteX265" fmla="*/ 2324497 w 2576168"/>
                <a:gd name="connsiteY265" fmla="*/ 196918 h 231636"/>
                <a:gd name="connsiteX266" fmla="*/ 2337489 w 2576168"/>
                <a:gd name="connsiteY266" fmla="*/ 186562 h 231636"/>
                <a:gd name="connsiteX267" fmla="*/ 2341237 w 2576168"/>
                <a:gd name="connsiteY267" fmla="*/ 164644 h 231636"/>
                <a:gd name="connsiteX268" fmla="*/ 2320749 w 2576168"/>
                <a:gd name="connsiteY268" fmla="*/ 176779 h 231636"/>
                <a:gd name="connsiteX269" fmla="*/ 2296163 w 2576168"/>
                <a:gd name="connsiteY269" fmla="*/ 180527 h 231636"/>
                <a:gd name="connsiteX270" fmla="*/ 2245784 w 2576168"/>
                <a:gd name="connsiteY270" fmla="*/ 161913 h 231636"/>
                <a:gd name="connsiteX271" fmla="*/ 2225105 w 2576168"/>
                <a:gd name="connsiteY271" fmla="*/ 114742 h 231636"/>
                <a:gd name="connsiteX272" fmla="*/ 2247277 w 2576168"/>
                <a:gd name="connsiteY272" fmla="*/ 65348 h 231636"/>
                <a:gd name="connsiteX273" fmla="*/ 2294416 w 2576168"/>
                <a:gd name="connsiteY273" fmla="*/ 48767 h 231636"/>
                <a:gd name="connsiteX274" fmla="*/ 2318716 w 2576168"/>
                <a:gd name="connsiteY274" fmla="*/ 52833 h 231636"/>
                <a:gd name="connsiteX275" fmla="*/ 2341237 w 2576168"/>
                <a:gd name="connsiteY275" fmla="*/ 66110 h 231636"/>
                <a:gd name="connsiteX276" fmla="*/ 2341237 w 2576168"/>
                <a:gd name="connsiteY276" fmla="*/ 51975 h 231636"/>
                <a:gd name="connsiteX277" fmla="*/ 2299625 w 2576168"/>
                <a:gd name="connsiteY277" fmla="*/ 78530 h 231636"/>
                <a:gd name="connsiteX278" fmla="*/ 2270561 w 2576168"/>
                <a:gd name="connsiteY278" fmla="*/ 88695 h 231636"/>
                <a:gd name="connsiteX279" fmla="*/ 2259189 w 2576168"/>
                <a:gd name="connsiteY279" fmla="*/ 114234 h 231636"/>
                <a:gd name="connsiteX280" fmla="*/ 2270815 w 2576168"/>
                <a:gd name="connsiteY280" fmla="*/ 140694 h 231636"/>
                <a:gd name="connsiteX281" fmla="*/ 2300229 w 2576168"/>
                <a:gd name="connsiteY281" fmla="*/ 150985 h 231636"/>
                <a:gd name="connsiteX282" fmla="*/ 2328880 w 2576168"/>
                <a:gd name="connsiteY282" fmla="*/ 140916 h 231636"/>
                <a:gd name="connsiteX283" fmla="*/ 2340093 w 2576168"/>
                <a:gd name="connsiteY283" fmla="*/ 114488 h 231636"/>
                <a:gd name="connsiteX284" fmla="*/ 2328880 w 2576168"/>
                <a:gd name="connsiteY284" fmla="*/ 88568 h 231636"/>
                <a:gd name="connsiteX285" fmla="*/ 2299625 w 2576168"/>
                <a:gd name="connsiteY285" fmla="*/ 78530 h 231636"/>
                <a:gd name="connsiteX286" fmla="*/ 2408229 w 2576168"/>
                <a:gd name="connsiteY286" fmla="*/ 48957 h 231636"/>
                <a:gd name="connsiteX287" fmla="*/ 2449015 w 2576168"/>
                <a:gd name="connsiteY287" fmla="*/ 48957 h 231636"/>
                <a:gd name="connsiteX288" fmla="*/ 2490023 w 2576168"/>
                <a:gd name="connsiteY288" fmla="*/ 133134 h 231636"/>
                <a:gd name="connsiteX289" fmla="*/ 2535415 w 2576168"/>
                <a:gd name="connsiteY289" fmla="*/ 48957 h 231636"/>
                <a:gd name="connsiteX290" fmla="*/ 2576169 w 2576168"/>
                <a:gd name="connsiteY290" fmla="*/ 48957 h 231636"/>
                <a:gd name="connsiteX291" fmla="*/ 2476904 w 2576168"/>
                <a:gd name="connsiteY291" fmla="*/ 231636 h 231636"/>
                <a:gd name="connsiteX292" fmla="*/ 2435896 w 2576168"/>
                <a:gd name="connsiteY292" fmla="*/ 231636 h 231636"/>
                <a:gd name="connsiteX293" fmla="*/ 2468455 w 2576168"/>
                <a:gd name="connsiteY293" fmla="*/ 172554 h 231636"/>
                <a:gd name="connsiteX294" fmla="*/ 2408229 w 2576168"/>
                <a:gd name="connsiteY294" fmla="*/ 48957 h 2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576168" h="231636">
                  <a:moveTo>
                    <a:pt x="138542" y="34346"/>
                  </a:moveTo>
                  <a:lnTo>
                    <a:pt x="106799" y="58169"/>
                  </a:lnTo>
                  <a:cubicBezTo>
                    <a:pt x="95571" y="45114"/>
                    <a:pt x="84097" y="38538"/>
                    <a:pt x="72471" y="38538"/>
                  </a:cubicBezTo>
                  <a:cubicBezTo>
                    <a:pt x="66662" y="38538"/>
                    <a:pt x="61944" y="39873"/>
                    <a:pt x="58368" y="42414"/>
                  </a:cubicBezTo>
                  <a:cubicBezTo>
                    <a:pt x="54791" y="44987"/>
                    <a:pt x="52952" y="47814"/>
                    <a:pt x="52952" y="50959"/>
                  </a:cubicBezTo>
                  <a:cubicBezTo>
                    <a:pt x="52952" y="54135"/>
                    <a:pt x="54245" y="57089"/>
                    <a:pt x="56776" y="59885"/>
                  </a:cubicBezTo>
                  <a:cubicBezTo>
                    <a:pt x="60455" y="63696"/>
                    <a:pt x="71036" y="71891"/>
                    <a:pt x="88471" y="84471"/>
                  </a:cubicBezTo>
                  <a:cubicBezTo>
                    <a:pt x="105160" y="96065"/>
                    <a:pt x="115144" y="103338"/>
                    <a:pt x="118473" y="106324"/>
                  </a:cubicBezTo>
                  <a:cubicBezTo>
                    <a:pt x="127215" y="113757"/>
                    <a:pt x="133421" y="120873"/>
                    <a:pt x="137100" y="127671"/>
                  </a:cubicBezTo>
                  <a:cubicBezTo>
                    <a:pt x="140778" y="134436"/>
                    <a:pt x="142614" y="141806"/>
                    <a:pt x="142614" y="149715"/>
                  </a:cubicBezTo>
                  <a:cubicBezTo>
                    <a:pt x="142614" y="165438"/>
                    <a:pt x="136207" y="178399"/>
                    <a:pt x="123390" y="188563"/>
                  </a:cubicBezTo>
                  <a:cubicBezTo>
                    <a:pt x="110624" y="198760"/>
                    <a:pt x="93836" y="203842"/>
                    <a:pt x="73068" y="203842"/>
                  </a:cubicBezTo>
                  <a:cubicBezTo>
                    <a:pt x="56926" y="203842"/>
                    <a:pt x="42870" y="200538"/>
                    <a:pt x="30847" y="193900"/>
                  </a:cubicBezTo>
                  <a:cubicBezTo>
                    <a:pt x="18824" y="187293"/>
                    <a:pt x="8542" y="176874"/>
                    <a:pt x="0" y="162643"/>
                  </a:cubicBezTo>
                  <a:lnTo>
                    <a:pt x="36110" y="144252"/>
                  </a:lnTo>
                  <a:cubicBezTo>
                    <a:pt x="47139" y="161150"/>
                    <a:pt x="59756" y="169600"/>
                    <a:pt x="73913" y="169600"/>
                  </a:cubicBezTo>
                  <a:cubicBezTo>
                    <a:pt x="81318" y="169600"/>
                    <a:pt x="87524" y="167757"/>
                    <a:pt x="92543" y="164136"/>
                  </a:cubicBezTo>
                  <a:cubicBezTo>
                    <a:pt x="97610" y="160483"/>
                    <a:pt x="100141" y="156291"/>
                    <a:pt x="100141" y="151462"/>
                  </a:cubicBezTo>
                  <a:cubicBezTo>
                    <a:pt x="100141" y="147174"/>
                    <a:pt x="98204" y="142822"/>
                    <a:pt x="94281" y="138471"/>
                  </a:cubicBezTo>
                  <a:cubicBezTo>
                    <a:pt x="90409" y="134055"/>
                    <a:pt x="82061" y="127480"/>
                    <a:pt x="69295" y="118713"/>
                  </a:cubicBezTo>
                  <a:cubicBezTo>
                    <a:pt x="44604" y="101814"/>
                    <a:pt x="28712" y="88791"/>
                    <a:pt x="21559" y="79515"/>
                  </a:cubicBezTo>
                  <a:cubicBezTo>
                    <a:pt x="14354" y="70240"/>
                    <a:pt x="10778" y="61091"/>
                    <a:pt x="10778" y="51975"/>
                  </a:cubicBezTo>
                  <a:cubicBezTo>
                    <a:pt x="10778" y="38729"/>
                    <a:pt x="16737" y="27421"/>
                    <a:pt x="28661" y="17955"/>
                  </a:cubicBezTo>
                  <a:cubicBezTo>
                    <a:pt x="40583" y="8521"/>
                    <a:pt x="55388" y="3820"/>
                    <a:pt x="73068" y="3820"/>
                  </a:cubicBezTo>
                  <a:cubicBezTo>
                    <a:pt x="84297" y="3820"/>
                    <a:pt x="95075" y="6075"/>
                    <a:pt x="105357" y="10522"/>
                  </a:cubicBezTo>
                  <a:cubicBezTo>
                    <a:pt x="115640" y="15001"/>
                    <a:pt x="126716" y="22910"/>
                    <a:pt x="138542" y="34346"/>
                  </a:cubicBezTo>
                  <a:close/>
                  <a:moveTo>
                    <a:pt x="312600" y="52483"/>
                  </a:moveTo>
                  <a:lnTo>
                    <a:pt x="357407" y="52483"/>
                  </a:lnTo>
                  <a:lnTo>
                    <a:pt x="357407" y="204319"/>
                  </a:lnTo>
                  <a:lnTo>
                    <a:pt x="312600" y="204319"/>
                  </a:lnTo>
                  <a:lnTo>
                    <a:pt x="312600" y="188214"/>
                  </a:lnTo>
                  <a:cubicBezTo>
                    <a:pt x="303855" y="195456"/>
                    <a:pt x="295062" y="200666"/>
                    <a:pt x="286222" y="203715"/>
                  </a:cubicBezTo>
                  <a:cubicBezTo>
                    <a:pt x="277430" y="206765"/>
                    <a:pt x="267846" y="208289"/>
                    <a:pt x="257561" y="208289"/>
                  </a:cubicBezTo>
                  <a:cubicBezTo>
                    <a:pt x="234662" y="208289"/>
                    <a:pt x="214742" y="200729"/>
                    <a:pt x="197751" y="185482"/>
                  </a:cubicBezTo>
                  <a:cubicBezTo>
                    <a:pt x="180764" y="170267"/>
                    <a:pt x="172320" y="151303"/>
                    <a:pt x="172320" y="128624"/>
                  </a:cubicBezTo>
                  <a:cubicBezTo>
                    <a:pt x="172320" y="105181"/>
                    <a:pt x="180519" y="85932"/>
                    <a:pt x="196910" y="70938"/>
                  </a:cubicBezTo>
                  <a:cubicBezTo>
                    <a:pt x="213303" y="56009"/>
                    <a:pt x="233023" y="48513"/>
                    <a:pt x="256122" y="48513"/>
                  </a:cubicBezTo>
                  <a:cubicBezTo>
                    <a:pt x="266998" y="48513"/>
                    <a:pt x="277134" y="50196"/>
                    <a:pt x="286521" y="53595"/>
                  </a:cubicBezTo>
                  <a:cubicBezTo>
                    <a:pt x="295958" y="56962"/>
                    <a:pt x="304652" y="62140"/>
                    <a:pt x="312600" y="69096"/>
                  </a:cubicBezTo>
                  <a:lnTo>
                    <a:pt x="312600" y="52483"/>
                  </a:lnTo>
                  <a:close/>
                  <a:moveTo>
                    <a:pt x="265461" y="83485"/>
                  </a:moveTo>
                  <a:cubicBezTo>
                    <a:pt x="251453" y="83485"/>
                    <a:pt x="239925" y="87710"/>
                    <a:pt x="230787" y="96160"/>
                  </a:cubicBezTo>
                  <a:cubicBezTo>
                    <a:pt x="221695" y="104577"/>
                    <a:pt x="217124" y="115250"/>
                    <a:pt x="217124" y="128179"/>
                  </a:cubicBezTo>
                  <a:cubicBezTo>
                    <a:pt x="217124" y="141393"/>
                    <a:pt x="221845" y="152256"/>
                    <a:pt x="231234" y="160769"/>
                  </a:cubicBezTo>
                  <a:cubicBezTo>
                    <a:pt x="240672" y="169282"/>
                    <a:pt x="252145" y="173571"/>
                    <a:pt x="265705" y="173571"/>
                  </a:cubicBezTo>
                  <a:cubicBezTo>
                    <a:pt x="279917" y="173571"/>
                    <a:pt x="291587" y="169346"/>
                    <a:pt x="300780" y="160896"/>
                  </a:cubicBezTo>
                  <a:cubicBezTo>
                    <a:pt x="310017" y="152479"/>
                    <a:pt x="314639" y="141552"/>
                    <a:pt x="314639" y="128179"/>
                  </a:cubicBezTo>
                  <a:cubicBezTo>
                    <a:pt x="314639" y="114742"/>
                    <a:pt x="310017" y="103942"/>
                    <a:pt x="300780" y="95779"/>
                  </a:cubicBezTo>
                  <a:cubicBezTo>
                    <a:pt x="291587" y="87583"/>
                    <a:pt x="279815" y="83485"/>
                    <a:pt x="265461" y="83485"/>
                  </a:cubicBezTo>
                  <a:close/>
                  <a:moveTo>
                    <a:pt x="388006" y="60138"/>
                  </a:moveTo>
                  <a:lnTo>
                    <a:pt x="402561" y="60138"/>
                  </a:lnTo>
                  <a:cubicBezTo>
                    <a:pt x="402561" y="41302"/>
                    <a:pt x="402812" y="30121"/>
                    <a:pt x="403409" y="26659"/>
                  </a:cubicBezTo>
                  <a:cubicBezTo>
                    <a:pt x="404600" y="18718"/>
                    <a:pt x="408373" y="12428"/>
                    <a:pt x="414780" y="7791"/>
                  </a:cubicBezTo>
                  <a:cubicBezTo>
                    <a:pt x="421191" y="3153"/>
                    <a:pt x="430180" y="866"/>
                    <a:pt x="441857" y="866"/>
                  </a:cubicBezTo>
                  <a:cubicBezTo>
                    <a:pt x="450350" y="866"/>
                    <a:pt x="459886" y="2518"/>
                    <a:pt x="470366" y="5821"/>
                  </a:cubicBezTo>
                  <a:lnTo>
                    <a:pt x="470366" y="33583"/>
                  </a:lnTo>
                  <a:cubicBezTo>
                    <a:pt x="464556" y="32122"/>
                    <a:pt x="459686" y="31360"/>
                    <a:pt x="455811" y="31360"/>
                  </a:cubicBezTo>
                  <a:cubicBezTo>
                    <a:pt x="451142" y="31360"/>
                    <a:pt x="447666" y="32185"/>
                    <a:pt x="445332" y="33838"/>
                  </a:cubicBezTo>
                  <a:cubicBezTo>
                    <a:pt x="443991" y="35330"/>
                    <a:pt x="443292" y="38157"/>
                    <a:pt x="443292" y="42287"/>
                  </a:cubicBezTo>
                  <a:lnTo>
                    <a:pt x="442994" y="60138"/>
                  </a:lnTo>
                  <a:lnTo>
                    <a:pt x="468876" y="60138"/>
                  </a:lnTo>
                  <a:lnTo>
                    <a:pt x="468876" y="91205"/>
                  </a:lnTo>
                  <a:lnTo>
                    <a:pt x="442994" y="91205"/>
                  </a:lnTo>
                  <a:lnTo>
                    <a:pt x="442994" y="209782"/>
                  </a:lnTo>
                  <a:lnTo>
                    <a:pt x="402561" y="209782"/>
                  </a:lnTo>
                  <a:lnTo>
                    <a:pt x="402561" y="91205"/>
                  </a:lnTo>
                  <a:lnTo>
                    <a:pt x="388006" y="91205"/>
                  </a:lnTo>
                  <a:lnTo>
                    <a:pt x="388006" y="60138"/>
                  </a:lnTo>
                  <a:close/>
                  <a:moveTo>
                    <a:pt x="689532" y="139550"/>
                  </a:moveTo>
                  <a:lnTo>
                    <a:pt x="545178" y="139550"/>
                  </a:lnTo>
                  <a:cubicBezTo>
                    <a:pt x="547312" y="150319"/>
                    <a:pt x="552925" y="158863"/>
                    <a:pt x="562064" y="165280"/>
                  </a:cubicBezTo>
                  <a:cubicBezTo>
                    <a:pt x="571155" y="171633"/>
                    <a:pt x="582730" y="174809"/>
                    <a:pt x="596690" y="174809"/>
                  </a:cubicBezTo>
                  <a:cubicBezTo>
                    <a:pt x="613380" y="174809"/>
                    <a:pt x="627734" y="169854"/>
                    <a:pt x="639757" y="159943"/>
                  </a:cubicBezTo>
                  <a:lnTo>
                    <a:pt x="677313" y="174809"/>
                  </a:lnTo>
                  <a:cubicBezTo>
                    <a:pt x="667821" y="186403"/>
                    <a:pt x="656497" y="194916"/>
                    <a:pt x="643381" y="200380"/>
                  </a:cubicBezTo>
                  <a:cubicBezTo>
                    <a:pt x="630317" y="205843"/>
                    <a:pt x="614819" y="208543"/>
                    <a:pt x="596989" y="208543"/>
                  </a:cubicBezTo>
                  <a:cubicBezTo>
                    <a:pt x="568823" y="208543"/>
                    <a:pt x="545969" y="200983"/>
                    <a:pt x="528438" y="185863"/>
                  </a:cubicBezTo>
                  <a:cubicBezTo>
                    <a:pt x="510853" y="170743"/>
                    <a:pt x="502108" y="151875"/>
                    <a:pt x="502108" y="129385"/>
                  </a:cubicBezTo>
                  <a:cubicBezTo>
                    <a:pt x="502108" y="105880"/>
                    <a:pt x="510853" y="86503"/>
                    <a:pt x="528438" y="71193"/>
                  </a:cubicBezTo>
                  <a:cubicBezTo>
                    <a:pt x="545969" y="55914"/>
                    <a:pt x="567975" y="48259"/>
                    <a:pt x="594353" y="48259"/>
                  </a:cubicBezTo>
                  <a:cubicBezTo>
                    <a:pt x="622471" y="48259"/>
                    <a:pt x="645367" y="55914"/>
                    <a:pt x="663054" y="71193"/>
                  </a:cubicBezTo>
                  <a:cubicBezTo>
                    <a:pt x="680686" y="86503"/>
                    <a:pt x="689532" y="106896"/>
                    <a:pt x="689532" y="132371"/>
                  </a:cubicBezTo>
                  <a:lnTo>
                    <a:pt x="689532" y="139550"/>
                  </a:lnTo>
                  <a:close/>
                  <a:moveTo>
                    <a:pt x="644427" y="109279"/>
                  </a:moveTo>
                  <a:cubicBezTo>
                    <a:pt x="641295" y="100861"/>
                    <a:pt x="635383" y="94000"/>
                    <a:pt x="626645" y="88695"/>
                  </a:cubicBezTo>
                  <a:cubicBezTo>
                    <a:pt x="617948" y="83391"/>
                    <a:pt x="607916" y="80722"/>
                    <a:pt x="596690" y="80722"/>
                  </a:cubicBezTo>
                  <a:cubicBezTo>
                    <a:pt x="584070" y="80722"/>
                    <a:pt x="572994" y="83740"/>
                    <a:pt x="563506" y="89680"/>
                  </a:cubicBezTo>
                  <a:cubicBezTo>
                    <a:pt x="557693" y="93301"/>
                    <a:pt x="552229" y="99877"/>
                    <a:pt x="547214" y="109279"/>
                  </a:cubicBezTo>
                  <a:lnTo>
                    <a:pt x="644427" y="109279"/>
                  </a:lnTo>
                  <a:close/>
                  <a:moveTo>
                    <a:pt x="742236" y="10522"/>
                  </a:moveTo>
                  <a:lnTo>
                    <a:pt x="782371" y="10522"/>
                  </a:lnTo>
                  <a:lnTo>
                    <a:pt x="782371" y="63887"/>
                  </a:lnTo>
                  <a:lnTo>
                    <a:pt x="806265" y="63887"/>
                  </a:lnTo>
                  <a:lnTo>
                    <a:pt x="806265" y="94889"/>
                  </a:lnTo>
                  <a:lnTo>
                    <a:pt x="782371" y="94889"/>
                  </a:lnTo>
                  <a:lnTo>
                    <a:pt x="782371" y="208035"/>
                  </a:lnTo>
                  <a:lnTo>
                    <a:pt x="742236" y="208035"/>
                  </a:lnTo>
                  <a:lnTo>
                    <a:pt x="742236" y="94889"/>
                  </a:lnTo>
                  <a:lnTo>
                    <a:pt x="721272" y="94889"/>
                  </a:lnTo>
                  <a:lnTo>
                    <a:pt x="721272" y="63887"/>
                  </a:lnTo>
                  <a:lnTo>
                    <a:pt x="742236" y="63887"/>
                  </a:lnTo>
                  <a:lnTo>
                    <a:pt x="742236" y="10522"/>
                  </a:lnTo>
                  <a:close/>
                  <a:moveTo>
                    <a:pt x="837661" y="48957"/>
                  </a:moveTo>
                  <a:lnTo>
                    <a:pt x="878443" y="48957"/>
                  </a:lnTo>
                  <a:lnTo>
                    <a:pt x="919474" y="133134"/>
                  </a:lnTo>
                  <a:lnTo>
                    <a:pt x="964875" y="48957"/>
                  </a:lnTo>
                  <a:lnTo>
                    <a:pt x="1005607" y="48957"/>
                  </a:lnTo>
                  <a:lnTo>
                    <a:pt x="906358" y="231636"/>
                  </a:lnTo>
                  <a:lnTo>
                    <a:pt x="865328" y="231636"/>
                  </a:lnTo>
                  <a:lnTo>
                    <a:pt x="897912" y="172554"/>
                  </a:lnTo>
                  <a:lnTo>
                    <a:pt x="837661" y="48957"/>
                  </a:lnTo>
                  <a:close/>
                  <a:moveTo>
                    <a:pt x="1221594" y="95652"/>
                  </a:moveTo>
                  <a:cubicBezTo>
                    <a:pt x="1220387" y="92856"/>
                    <a:pt x="1218894" y="89235"/>
                    <a:pt x="1217084" y="84852"/>
                  </a:cubicBezTo>
                  <a:cubicBezTo>
                    <a:pt x="1215241" y="80468"/>
                    <a:pt x="1213558" y="75513"/>
                    <a:pt x="1212097" y="70113"/>
                  </a:cubicBezTo>
                  <a:cubicBezTo>
                    <a:pt x="1210667" y="64649"/>
                    <a:pt x="1210509" y="57915"/>
                    <a:pt x="1211652" y="49974"/>
                  </a:cubicBezTo>
                  <a:cubicBezTo>
                    <a:pt x="1213050" y="38888"/>
                    <a:pt x="1216576" y="29994"/>
                    <a:pt x="1222293" y="23291"/>
                  </a:cubicBezTo>
                  <a:cubicBezTo>
                    <a:pt x="1228011" y="16621"/>
                    <a:pt x="1234459" y="11697"/>
                    <a:pt x="1241670" y="8521"/>
                  </a:cubicBezTo>
                  <a:cubicBezTo>
                    <a:pt x="1248817" y="5377"/>
                    <a:pt x="1256155" y="3089"/>
                    <a:pt x="1263619" y="1691"/>
                  </a:cubicBezTo>
                  <a:cubicBezTo>
                    <a:pt x="1271116" y="294"/>
                    <a:pt x="1279406" y="-246"/>
                    <a:pt x="1288491" y="103"/>
                  </a:cubicBezTo>
                  <a:cubicBezTo>
                    <a:pt x="1297258" y="612"/>
                    <a:pt x="1305739" y="2136"/>
                    <a:pt x="1313998" y="4709"/>
                  </a:cubicBezTo>
                  <a:cubicBezTo>
                    <a:pt x="1322225" y="7250"/>
                    <a:pt x="1329340" y="11602"/>
                    <a:pt x="1335249" y="17701"/>
                  </a:cubicBezTo>
                  <a:cubicBezTo>
                    <a:pt x="1341157" y="23863"/>
                    <a:pt x="1344746" y="31042"/>
                    <a:pt x="1345985" y="39301"/>
                  </a:cubicBezTo>
                  <a:cubicBezTo>
                    <a:pt x="1347256" y="47560"/>
                    <a:pt x="1346811" y="55024"/>
                    <a:pt x="1344683" y="61632"/>
                  </a:cubicBezTo>
                  <a:cubicBezTo>
                    <a:pt x="1342555" y="68112"/>
                    <a:pt x="1338870" y="74433"/>
                    <a:pt x="1333597" y="80659"/>
                  </a:cubicBezTo>
                  <a:cubicBezTo>
                    <a:pt x="1328387" y="86821"/>
                    <a:pt x="1323527" y="91522"/>
                    <a:pt x="1319049" y="94794"/>
                  </a:cubicBezTo>
                  <a:cubicBezTo>
                    <a:pt x="1314633" y="98002"/>
                    <a:pt x="1308439" y="102005"/>
                    <a:pt x="1300466" y="106833"/>
                  </a:cubicBezTo>
                  <a:lnTo>
                    <a:pt x="1288491" y="114012"/>
                  </a:lnTo>
                  <a:cubicBezTo>
                    <a:pt x="1290651" y="117506"/>
                    <a:pt x="1292588" y="120365"/>
                    <a:pt x="1294304" y="122715"/>
                  </a:cubicBezTo>
                  <a:cubicBezTo>
                    <a:pt x="1296115" y="125002"/>
                    <a:pt x="1298878" y="128242"/>
                    <a:pt x="1302753" y="132371"/>
                  </a:cubicBezTo>
                  <a:cubicBezTo>
                    <a:pt x="1306692" y="136501"/>
                    <a:pt x="1310472" y="140059"/>
                    <a:pt x="1314125" y="143044"/>
                  </a:cubicBezTo>
                  <a:lnTo>
                    <a:pt x="1317905" y="146253"/>
                  </a:lnTo>
                  <a:cubicBezTo>
                    <a:pt x="1319843" y="143807"/>
                    <a:pt x="1321526" y="141424"/>
                    <a:pt x="1323019" y="139169"/>
                  </a:cubicBezTo>
                  <a:cubicBezTo>
                    <a:pt x="1324480" y="136977"/>
                    <a:pt x="1326609" y="132912"/>
                    <a:pt x="1329372" y="127035"/>
                  </a:cubicBezTo>
                  <a:cubicBezTo>
                    <a:pt x="1332231" y="121191"/>
                    <a:pt x="1334200" y="116044"/>
                    <a:pt x="1335408" y="111788"/>
                  </a:cubicBezTo>
                  <a:lnTo>
                    <a:pt x="1337123" y="105562"/>
                  </a:lnTo>
                  <a:lnTo>
                    <a:pt x="1384865" y="105562"/>
                  </a:lnTo>
                  <a:cubicBezTo>
                    <a:pt x="1382737" y="112487"/>
                    <a:pt x="1380736" y="118903"/>
                    <a:pt x="1378893" y="124685"/>
                  </a:cubicBezTo>
                  <a:cubicBezTo>
                    <a:pt x="1377019" y="130466"/>
                    <a:pt x="1374129" y="137454"/>
                    <a:pt x="1370158" y="145649"/>
                  </a:cubicBezTo>
                  <a:cubicBezTo>
                    <a:pt x="1366187" y="153844"/>
                    <a:pt x="1362725" y="159753"/>
                    <a:pt x="1359834" y="163406"/>
                  </a:cubicBezTo>
                  <a:lnTo>
                    <a:pt x="1354562" y="170108"/>
                  </a:lnTo>
                  <a:cubicBezTo>
                    <a:pt x="1356722" y="171410"/>
                    <a:pt x="1358405" y="172395"/>
                    <a:pt x="1359676" y="172935"/>
                  </a:cubicBezTo>
                  <a:cubicBezTo>
                    <a:pt x="1360915" y="173538"/>
                    <a:pt x="1364504" y="175063"/>
                    <a:pt x="1370317" y="177541"/>
                  </a:cubicBezTo>
                  <a:lnTo>
                    <a:pt x="1382229" y="182750"/>
                  </a:lnTo>
                  <a:lnTo>
                    <a:pt x="1358087" y="217755"/>
                  </a:lnTo>
                  <a:cubicBezTo>
                    <a:pt x="1355769" y="217056"/>
                    <a:pt x="1352815" y="216103"/>
                    <a:pt x="1349352" y="214769"/>
                  </a:cubicBezTo>
                  <a:cubicBezTo>
                    <a:pt x="1345858" y="213435"/>
                    <a:pt x="1342015" y="211815"/>
                    <a:pt x="1337822" y="209909"/>
                  </a:cubicBezTo>
                  <a:cubicBezTo>
                    <a:pt x="1333660" y="208003"/>
                    <a:pt x="1329181" y="205843"/>
                    <a:pt x="1324322" y="203334"/>
                  </a:cubicBezTo>
                  <a:lnTo>
                    <a:pt x="1318794" y="200634"/>
                  </a:lnTo>
                  <a:cubicBezTo>
                    <a:pt x="1314538" y="202444"/>
                    <a:pt x="1309615" y="204319"/>
                    <a:pt x="1304087" y="206320"/>
                  </a:cubicBezTo>
                  <a:cubicBezTo>
                    <a:pt x="1298529" y="208289"/>
                    <a:pt x="1291477" y="210195"/>
                    <a:pt x="1282837" y="212038"/>
                  </a:cubicBezTo>
                  <a:cubicBezTo>
                    <a:pt x="1274197" y="213848"/>
                    <a:pt x="1264667" y="214896"/>
                    <a:pt x="1254185" y="215246"/>
                  </a:cubicBezTo>
                  <a:cubicBezTo>
                    <a:pt x="1240431" y="215754"/>
                    <a:pt x="1228646" y="214896"/>
                    <a:pt x="1218958" y="212800"/>
                  </a:cubicBezTo>
                  <a:cubicBezTo>
                    <a:pt x="1209270" y="210640"/>
                    <a:pt x="1200916" y="207591"/>
                    <a:pt x="1193927" y="203588"/>
                  </a:cubicBezTo>
                  <a:cubicBezTo>
                    <a:pt x="1186908" y="199618"/>
                    <a:pt x="1181094" y="194313"/>
                    <a:pt x="1176425" y="187706"/>
                  </a:cubicBezTo>
                  <a:cubicBezTo>
                    <a:pt x="1171819" y="181099"/>
                    <a:pt x="1169087" y="173062"/>
                    <a:pt x="1168293" y="163628"/>
                  </a:cubicBezTo>
                  <a:cubicBezTo>
                    <a:pt x="1167563" y="154226"/>
                    <a:pt x="1169278" y="145109"/>
                    <a:pt x="1173566" y="136342"/>
                  </a:cubicBezTo>
                  <a:cubicBezTo>
                    <a:pt x="1176838" y="129577"/>
                    <a:pt x="1182047" y="123033"/>
                    <a:pt x="1189099" y="116871"/>
                  </a:cubicBezTo>
                  <a:cubicBezTo>
                    <a:pt x="1196215" y="110677"/>
                    <a:pt x="1203203" y="105626"/>
                    <a:pt x="1210223" y="101814"/>
                  </a:cubicBezTo>
                  <a:lnTo>
                    <a:pt x="1221594" y="95652"/>
                  </a:lnTo>
                  <a:close/>
                  <a:moveTo>
                    <a:pt x="1245450" y="132371"/>
                  </a:moveTo>
                  <a:cubicBezTo>
                    <a:pt x="1243290" y="133388"/>
                    <a:pt x="1240780" y="134563"/>
                    <a:pt x="1237890" y="135961"/>
                  </a:cubicBezTo>
                  <a:cubicBezTo>
                    <a:pt x="1234967" y="137359"/>
                    <a:pt x="1231823" y="139360"/>
                    <a:pt x="1228392" y="141933"/>
                  </a:cubicBezTo>
                  <a:cubicBezTo>
                    <a:pt x="1225025" y="144474"/>
                    <a:pt x="1222452" y="147269"/>
                    <a:pt x="1220705" y="150224"/>
                  </a:cubicBezTo>
                  <a:cubicBezTo>
                    <a:pt x="1218958" y="153209"/>
                    <a:pt x="1217878" y="156544"/>
                    <a:pt x="1217529" y="160134"/>
                  </a:cubicBezTo>
                  <a:cubicBezTo>
                    <a:pt x="1217116" y="163787"/>
                    <a:pt x="1217973" y="166963"/>
                    <a:pt x="1220102" y="169600"/>
                  </a:cubicBezTo>
                  <a:cubicBezTo>
                    <a:pt x="1222230" y="172713"/>
                    <a:pt x="1225724" y="175063"/>
                    <a:pt x="1230425" y="176524"/>
                  </a:cubicBezTo>
                  <a:cubicBezTo>
                    <a:pt x="1235190" y="178018"/>
                    <a:pt x="1240780" y="178780"/>
                    <a:pt x="1247165" y="178780"/>
                  </a:cubicBezTo>
                  <a:cubicBezTo>
                    <a:pt x="1253581" y="178938"/>
                    <a:pt x="1259045" y="178494"/>
                    <a:pt x="1263619" y="177414"/>
                  </a:cubicBezTo>
                  <a:cubicBezTo>
                    <a:pt x="1268193" y="176334"/>
                    <a:pt x="1272005" y="174968"/>
                    <a:pt x="1275150" y="173316"/>
                  </a:cubicBezTo>
                  <a:lnTo>
                    <a:pt x="1279502" y="171061"/>
                  </a:lnTo>
                  <a:cubicBezTo>
                    <a:pt x="1275785" y="167599"/>
                    <a:pt x="1272767" y="164677"/>
                    <a:pt x="1270322" y="162262"/>
                  </a:cubicBezTo>
                  <a:cubicBezTo>
                    <a:pt x="1267876" y="159880"/>
                    <a:pt x="1264413" y="156005"/>
                    <a:pt x="1259839" y="150605"/>
                  </a:cubicBezTo>
                  <a:cubicBezTo>
                    <a:pt x="1255265" y="145236"/>
                    <a:pt x="1252343" y="141552"/>
                    <a:pt x="1250945" y="139550"/>
                  </a:cubicBezTo>
                  <a:lnTo>
                    <a:pt x="1245450" y="132371"/>
                  </a:lnTo>
                  <a:close/>
                  <a:moveTo>
                    <a:pt x="1265208" y="77260"/>
                  </a:moveTo>
                  <a:cubicBezTo>
                    <a:pt x="1270067" y="75132"/>
                    <a:pt x="1274197" y="73194"/>
                    <a:pt x="1277627" y="71447"/>
                  </a:cubicBezTo>
                  <a:cubicBezTo>
                    <a:pt x="1280994" y="69732"/>
                    <a:pt x="1284044" y="67635"/>
                    <a:pt x="1286776" y="65221"/>
                  </a:cubicBezTo>
                  <a:cubicBezTo>
                    <a:pt x="1289508" y="62871"/>
                    <a:pt x="1291890" y="59980"/>
                    <a:pt x="1293923" y="56677"/>
                  </a:cubicBezTo>
                  <a:cubicBezTo>
                    <a:pt x="1295956" y="53373"/>
                    <a:pt x="1297004" y="50196"/>
                    <a:pt x="1297099" y="47147"/>
                  </a:cubicBezTo>
                  <a:cubicBezTo>
                    <a:pt x="1297194" y="44066"/>
                    <a:pt x="1295860" y="41524"/>
                    <a:pt x="1293033" y="39428"/>
                  </a:cubicBezTo>
                  <a:cubicBezTo>
                    <a:pt x="1290206" y="37363"/>
                    <a:pt x="1286680" y="36442"/>
                    <a:pt x="1282392" y="36601"/>
                  </a:cubicBezTo>
                  <a:cubicBezTo>
                    <a:pt x="1279311" y="36728"/>
                    <a:pt x="1276325" y="37395"/>
                    <a:pt x="1273498" y="38538"/>
                  </a:cubicBezTo>
                  <a:cubicBezTo>
                    <a:pt x="1270734" y="39746"/>
                    <a:pt x="1268574" y="41016"/>
                    <a:pt x="1267145" y="42414"/>
                  </a:cubicBezTo>
                  <a:cubicBezTo>
                    <a:pt x="1265652" y="43812"/>
                    <a:pt x="1264572" y="45400"/>
                    <a:pt x="1263778" y="47147"/>
                  </a:cubicBezTo>
                  <a:cubicBezTo>
                    <a:pt x="1263016" y="48894"/>
                    <a:pt x="1262412" y="51562"/>
                    <a:pt x="1262031" y="55183"/>
                  </a:cubicBezTo>
                  <a:cubicBezTo>
                    <a:pt x="1261618" y="58836"/>
                    <a:pt x="1261745" y="62140"/>
                    <a:pt x="1262317" y="65094"/>
                  </a:cubicBezTo>
                  <a:cubicBezTo>
                    <a:pt x="1262539" y="67254"/>
                    <a:pt x="1263460" y="71320"/>
                    <a:pt x="1265208" y="77260"/>
                  </a:cubicBezTo>
                  <a:close/>
                  <a:moveTo>
                    <a:pt x="1559762" y="3820"/>
                  </a:moveTo>
                  <a:lnTo>
                    <a:pt x="1678562" y="3820"/>
                  </a:lnTo>
                  <a:lnTo>
                    <a:pt x="1678562" y="41048"/>
                  </a:lnTo>
                  <a:lnTo>
                    <a:pt x="1601087" y="41048"/>
                  </a:lnTo>
                  <a:lnTo>
                    <a:pt x="1601087" y="77038"/>
                  </a:lnTo>
                  <a:lnTo>
                    <a:pt x="1678562" y="77038"/>
                  </a:lnTo>
                  <a:lnTo>
                    <a:pt x="1678562" y="114012"/>
                  </a:lnTo>
                  <a:lnTo>
                    <a:pt x="1601087" y="114012"/>
                  </a:lnTo>
                  <a:lnTo>
                    <a:pt x="1601087" y="166614"/>
                  </a:lnTo>
                  <a:lnTo>
                    <a:pt x="1678562" y="166614"/>
                  </a:lnTo>
                  <a:lnTo>
                    <a:pt x="1678562" y="203842"/>
                  </a:lnTo>
                  <a:lnTo>
                    <a:pt x="1559762" y="203842"/>
                  </a:lnTo>
                  <a:lnTo>
                    <a:pt x="1559762" y="3820"/>
                  </a:lnTo>
                  <a:close/>
                  <a:moveTo>
                    <a:pt x="1712327" y="53468"/>
                  </a:moveTo>
                  <a:lnTo>
                    <a:pt x="1749587" y="53468"/>
                  </a:lnTo>
                  <a:lnTo>
                    <a:pt x="1749587" y="66841"/>
                  </a:lnTo>
                  <a:cubicBezTo>
                    <a:pt x="1757910" y="60583"/>
                    <a:pt x="1765533" y="56200"/>
                    <a:pt x="1772426" y="53849"/>
                  </a:cubicBezTo>
                  <a:cubicBezTo>
                    <a:pt x="1779287" y="51435"/>
                    <a:pt x="1786339" y="50228"/>
                    <a:pt x="1793486" y="50228"/>
                  </a:cubicBezTo>
                  <a:cubicBezTo>
                    <a:pt x="1808257" y="50228"/>
                    <a:pt x="1820772" y="54675"/>
                    <a:pt x="1831032" y="63633"/>
                  </a:cubicBezTo>
                  <a:cubicBezTo>
                    <a:pt x="1839799" y="71256"/>
                    <a:pt x="1844151" y="82469"/>
                    <a:pt x="1844151" y="97367"/>
                  </a:cubicBezTo>
                  <a:lnTo>
                    <a:pt x="1844151" y="205081"/>
                  </a:lnTo>
                  <a:lnTo>
                    <a:pt x="1807209" y="205081"/>
                  </a:lnTo>
                  <a:lnTo>
                    <a:pt x="1807209" y="126177"/>
                  </a:lnTo>
                  <a:cubicBezTo>
                    <a:pt x="1807209" y="110644"/>
                    <a:pt x="1806415" y="100289"/>
                    <a:pt x="1804858" y="95271"/>
                  </a:cubicBezTo>
                  <a:cubicBezTo>
                    <a:pt x="1803333" y="90220"/>
                    <a:pt x="1800538" y="86377"/>
                    <a:pt x="1796567" y="83740"/>
                  </a:cubicBezTo>
                  <a:cubicBezTo>
                    <a:pt x="1792597" y="81071"/>
                    <a:pt x="1787673" y="79769"/>
                    <a:pt x="1781860" y="79769"/>
                  </a:cubicBezTo>
                  <a:cubicBezTo>
                    <a:pt x="1774332" y="79769"/>
                    <a:pt x="1767820" y="81961"/>
                    <a:pt x="1762357" y="86313"/>
                  </a:cubicBezTo>
                  <a:cubicBezTo>
                    <a:pt x="1756925" y="90728"/>
                    <a:pt x="1753145" y="96795"/>
                    <a:pt x="1751017" y="104577"/>
                  </a:cubicBezTo>
                  <a:cubicBezTo>
                    <a:pt x="1750032" y="108738"/>
                    <a:pt x="1749587" y="117506"/>
                    <a:pt x="1749587" y="130879"/>
                  </a:cubicBezTo>
                  <a:lnTo>
                    <a:pt x="1749587" y="205081"/>
                  </a:lnTo>
                  <a:lnTo>
                    <a:pt x="1712327" y="205081"/>
                  </a:lnTo>
                  <a:lnTo>
                    <a:pt x="1712327" y="53468"/>
                  </a:lnTo>
                  <a:close/>
                  <a:moveTo>
                    <a:pt x="2065074" y="139550"/>
                  </a:moveTo>
                  <a:lnTo>
                    <a:pt x="1920704" y="139550"/>
                  </a:lnTo>
                  <a:cubicBezTo>
                    <a:pt x="1922832" y="150319"/>
                    <a:pt x="1928455" y="158863"/>
                    <a:pt x="1937603" y="165280"/>
                  </a:cubicBezTo>
                  <a:cubicBezTo>
                    <a:pt x="1946687" y="171633"/>
                    <a:pt x="1958250" y="174809"/>
                    <a:pt x="1972226" y="174809"/>
                  </a:cubicBezTo>
                  <a:cubicBezTo>
                    <a:pt x="1988903" y="174809"/>
                    <a:pt x="2003260" y="169854"/>
                    <a:pt x="2015299" y="159943"/>
                  </a:cubicBezTo>
                  <a:lnTo>
                    <a:pt x="2052845" y="174809"/>
                  </a:lnTo>
                  <a:cubicBezTo>
                    <a:pt x="2043347" y="186403"/>
                    <a:pt x="2032039" y="194916"/>
                    <a:pt x="2018920" y="200380"/>
                  </a:cubicBezTo>
                  <a:cubicBezTo>
                    <a:pt x="2005833" y="205843"/>
                    <a:pt x="1990364" y="208543"/>
                    <a:pt x="1972512" y="208543"/>
                  </a:cubicBezTo>
                  <a:cubicBezTo>
                    <a:pt x="1944369" y="208543"/>
                    <a:pt x="1921498" y="200983"/>
                    <a:pt x="1903964" y="185863"/>
                  </a:cubicBezTo>
                  <a:cubicBezTo>
                    <a:pt x="1886398" y="170743"/>
                    <a:pt x="1877631" y="151875"/>
                    <a:pt x="1877631" y="129385"/>
                  </a:cubicBezTo>
                  <a:cubicBezTo>
                    <a:pt x="1877631" y="105880"/>
                    <a:pt x="1886398" y="86503"/>
                    <a:pt x="1903964" y="71193"/>
                  </a:cubicBezTo>
                  <a:cubicBezTo>
                    <a:pt x="1921498" y="55914"/>
                    <a:pt x="1943511" y="48259"/>
                    <a:pt x="1969876" y="48259"/>
                  </a:cubicBezTo>
                  <a:cubicBezTo>
                    <a:pt x="1997987" y="48259"/>
                    <a:pt x="2020890" y="55914"/>
                    <a:pt x="2038583" y="71193"/>
                  </a:cubicBezTo>
                  <a:cubicBezTo>
                    <a:pt x="2056212" y="86503"/>
                    <a:pt x="2065074" y="106896"/>
                    <a:pt x="2065074" y="132371"/>
                  </a:cubicBezTo>
                  <a:lnTo>
                    <a:pt x="2065074" y="139550"/>
                  </a:lnTo>
                  <a:close/>
                  <a:moveTo>
                    <a:pt x="2019969" y="109279"/>
                  </a:moveTo>
                  <a:cubicBezTo>
                    <a:pt x="2016824" y="100861"/>
                    <a:pt x="2010916" y="94000"/>
                    <a:pt x="2002180" y="88695"/>
                  </a:cubicBezTo>
                  <a:cubicBezTo>
                    <a:pt x="1993477" y="83391"/>
                    <a:pt x="1983439" y="80722"/>
                    <a:pt x="1972226" y="80722"/>
                  </a:cubicBezTo>
                  <a:cubicBezTo>
                    <a:pt x="1959616" y="80722"/>
                    <a:pt x="1948530" y="83740"/>
                    <a:pt x="1939032" y="89680"/>
                  </a:cubicBezTo>
                  <a:cubicBezTo>
                    <a:pt x="1933219" y="93301"/>
                    <a:pt x="1927756" y="99877"/>
                    <a:pt x="1922737" y="109279"/>
                  </a:cubicBezTo>
                  <a:lnTo>
                    <a:pt x="2019969" y="109279"/>
                  </a:lnTo>
                  <a:close/>
                  <a:moveTo>
                    <a:pt x="2096808" y="52229"/>
                  </a:moveTo>
                  <a:lnTo>
                    <a:pt x="2132034" y="52229"/>
                  </a:lnTo>
                  <a:lnTo>
                    <a:pt x="2132034" y="69605"/>
                  </a:lnTo>
                  <a:cubicBezTo>
                    <a:pt x="2135910" y="62807"/>
                    <a:pt x="2140961" y="57597"/>
                    <a:pt x="2147282" y="53977"/>
                  </a:cubicBezTo>
                  <a:cubicBezTo>
                    <a:pt x="2153571" y="50324"/>
                    <a:pt x="2160527" y="48513"/>
                    <a:pt x="2168087" y="48513"/>
                  </a:cubicBezTo>
                  <a:cubicBezTo>
                    <a:pt x="2173361" y="48513"/>
                    <a:pt x="2182445" y="50324"/>
                    <a:pt x="2195469" y="53977"/>
                  </a:cubicBezTo>
                  <a:lnTo>
                    <a:pt x="2183239" y="83994"/>
                  </a:lnTo>
                  <a:cubicBezTo>
                    <a:pt x="2171010" y="80818"/>
                    <a:pt x="2163259" y="79261"/>
                    <a:pt x="2159956" y="79261"/>
                  </a:cubicBezTo>
                  <a:cubicBezTo>
                    <a:pt x="2153730" y="79261"/>
                    <a:pt x="2148457" y="82596"/>
                    <a:pt x="2144105" y="89330"/>
                  </a:cubicBezTo>
                  <a:cubicBezTo>
                    <a:pt x="2139722" y="96033"/>
                    <a:pt x="2137530" y="109024"/>
                    <a:pt x="2137530" y="128369"/>
                  </a:cubicBezTo>
                  <a:lnTo>
                    <a:pt x="2137530" y="135357"/>
                  </a:lnTo>
                  <a:lnTo>
                    <a:pt x="2137530" y="206574"/>
                  </a:lnTo>
                  <a:lnTo>
                    <a:pt x="2096808" y="206574"/>
                  </a:lnTo>
                  <a:lnTo>
                    <a:pt x="2096808" y="52229"/>
                  </a:lnTo>
                  <a:close/>
                  <a:moveTo>
                    <a:pt x="2341237" y="51975"/>
                  </a:moveTo>
                  <a:lnTo>
                    <a:pt x="2378497" y="51975"/>
                  </a:lnTo>
                  <a:lnTo>
                    <a:pt x="2378497" y="162135"/>
                  </a:lnTo>
                  <a:cubicBezTo>
                    <a:pt x="2378497" y="183830"/>
                    <a:pt x="2373478" y="199777"/>
                    <a:pt x="2363409" y="210036"/>
                  </a:cubicBezTo>
                  <a:cubicBezTo>
                    <a:pt x="2349782" y="223918"/>
                    <a:pt x="2329420" y="230874"/>
                    <a:pt x="2302262" y="230874"/>
                  </a:cubicBezTo>
                  <a:cubicBezTo>
                    <a:pt x="2287713" y="230874"/>
                    <a:pt x="2275420" y="229318"/>
                    <a:pt x="2265446" y="226173"/>
                  </a:cubicBezTo>
                  <a:cubicBezTo>
                    <a:pt x="2255472" y="223028"/>
                    <a:pt x="2247055" y="218391"/>
                    <a:pt x="2240257" y="212291"/>
                  </a:cubicBezTo>
                  <a:cubicBezTo>
                    <a:pt x="2233459" y="206129"/>
                    <a:pt x="2228440" y="198824"/>
                    <a:pt x="2225105" y="190183"/>
                  </a:cubicBezTo>
                  <a:lnTo>
                    <a:pt x="2266209" y="190183"/>
                  </a:lnTo>
                  <a:cubicBezTo>
                    <a:pt x="2269862" y="193646"/>
                    <a:pt x="2274594" y="196314"/>
                    <a:pt x="2280312" y="198124"/>
                  </a:cubicBezTo>
                  <a:cubicBezTo>
                    <a:pt x="2285998" y="199967"/>
                    <a:pt x="2292764" y="200856"/>
                    <a:pt x="2300515" y="200856"/>
                  </a:cubicBezTo>
                  <a:cubicBezTo>
                    <a:pt x="2310393" y="200856"/>
                    <a:pt x="2318398" y="199522"/>
                    <a:pt x="2324497" y="196918"/>
                  </a:cubicBezTo>
                  <a:cubicBezTo>
                    <a:pt x="2330659" y="194249"/>
                    <a:pt x="2334947" y="190819"/>
                    <a:pt x="2337489" y="186562"/>
                  </a:cubicBezTo>
                  <a:cubicBezTo>
                    <a:pt x="2339998" y="182369"/>
                    <a:pt x="2341237" y="175063"/>
                    <a:pt x="2341237" y="164644"/>
                  </a:cubicBezTo>
                  <a:cubicBezTo>
                    <a:pt x="2334852" y="170267"/>
                    <a:pt x="2328023" y="174301"/>
                    <a:pt x="2320749" y="176779"/>
                  </a:cubicBezTo>
                  <a:cubicBezTo>
                    <a:pt x="2313475" y="179288"/>
                    <a:pt x="2305279" y="180527"/>
                    <a:pt x="2296163" y="180527"/>
                  </a:cubicBezTo>
                  <a:cubicBezTo>
                    <a:pt x="2276373" y="180527"/>
                    <a:pt x="2259570" y="174301"/>
                    <a:pt x="2245784" y="161913"/>
                  </a:cubicBezTo>
                  <a:cubicBezTo>
                    <a:pt x="2232030" y="149524"/>
                    <a:pt x="2225105" y="133769"/>
                    <a:pt x="2225105" y="114742"/>
                  </a:cubicBezTo>
                  <a:cubicBezTo>
                    <a:pt x="2225105" y="94254"/>
                    <a:pt x="2232506" y="77768"/>
                    <a:pt x="2247277" y="65348"/>
                  </a:cubicBezTo>
                  <a:cubicBezTo>
                    <a:pt x="2260269" y="54262"/>
                    <a:pt x="2275992" y="48767"/>
                    <a:pt x="2294416" y="48767"/>
                  </a:cubicBezTo>
                  <a:cubicBezTo>
                    <a:pt x="2302961" y="48767"/>
                    <a:pt x="2311061" y="50101"/>
                    <a:pt x="2318716" y="52833"/>
                  </a:cubicBezTo>
                  <a:cubicBezTo>
                    <a:pt x="2326403" y="55565"/>
                    <a:pt x="2333899" y="59980"/>
                    <a:pt x="2341237" y="66110"/>
                  </a:cubicBezTo>
                  <a:lnTo>
                    <a:pt x="2341237" y="51975"/>
                  </a:lnTo>
                  <a:close/>
                  <a:moveTo>
                    <a:pt x="2299625" y="78530"/>
                  </a:moveTo>
                  <a:cubicBezTo>
                    <a:pt x="2287809" y="78530"/>
                    <a:pt x="2278120" y="81929"/>
                    <a:pt x="2270561" y="88695"/>
                  </a:cubicBezTo>
                  <a:cubicBezTo>
                    <a:pt x="2262969" y="95461"/>
                    <a:pt x="2259189" y="103974"/>
                    <a:pt x="2259189" y="114234"/>
                  </a:cubicBezTo>
                  <a:cubicBezTo>
                    <a:pt x="2259189" y="125002"/>
                    <a:pt x="2263064" y="133801"/>
                    <a:pt x="2270815" y="140694"/>
                  </a:cubicBezTo>
                  <a:cubicBezTo>
                    <a:pt x="2278629" y="147555"/>
                    <a:pt x="2288412" y="150985"/>
                    <a:pt x="2300229" y="150985"/>
                  </a:cubicBezTo>
                  <a:cubicBezTo>
                    <a:pt x="2311886" y="150985"/>
                    <a:pt x="2321416" y="147650"/>
                    <a:pt x="2328880" y="140916"/>
                  </a:cubicBezTo>
                  <a:cubicBezTo>
                    <a:pt x="2336377" y="134214"/>
                    <a:pt x="2340093" y="125415"/>
                    <a:pt x="2340093" y="114488"/>
                  </a:cubicBezTo>
                  <a:cubicBezTo>
                    <a:pt x="2340093" y="103910"/>
                    <a:pt x="2336377" y="95271"/>
                    <a:pt x="2328880" y="88568"/>
                  </a:cubicBezTo>
                  <a:cubicBezTo>
                    <a:pt x="2321416" y="81866"/>
                    <a:pt x="2311696" y="78530"/>
                    <a:pt x="2299625" y="78530"/>
                  </a:cubicBezTo>
                  <a:close/>
                  <a:moveTo>
                    <a:pt x="2408229" y="48957"/>
                  </a:moveTo>
                  <a:lnTo>
                    <a:pt x="2449015" y="48957"/>
                  </a:lnTo>
                  <a:lnTo>
                    <a:pt x="2490023" y="133134"/>
                  </a:lnTo>
                  <a:lnTo>
                    <a:pt x="2535415" y="48957"/>
                  </a:lnTo>
                  <a:lnTo>
                    <a:pt x="2576169" y="48957"/>
                  </a:lnTo>
                  <a:lnTo>
                    <a:pt x="2476904" y="231636"/>
                  </a:lnTo>
                  <a:lnTo>
                    <a:pt x="2435896" y="231636"/>
                  </a:lnTo>
                  <a:lnTo>
                    <a:pt x="2468455" y="172554"/>
                  </a:lnTo>
                  <a:lnTo>
                    <a:pt x="2408229" y="48957"/>
                  </a:lnTo>
                  <a:close/>
                </a:path>
              </a:pathLst>
            </a:custGeom>
            <a:solidFill>
              <a:srgbClr val="2F318B"/>
            </a:solidFill>
            <a:ln w="318" cap="flat">
              <a:noFill/>
              <a:prstDash val="solid"/>
              <a:miter/>
            </a:ln>
          </p:spPr>
          <p:txBody>
            <a:bodyPr rtlCol="0" anchor="ctr"/>
            <a:lstStyle/>
            <a:p>
              <a:endParaRPr lang="zh-CN" altLang="en-US">
                <a:cs typeface="+mn-ea"/>
                <a:sym typeface="+mn-lt"/>
              </a:endParaRPr>
            </a:p>
          </p:txBody>
        </p:sp>
      </p:grpSp>
      <p:sp>
        <p:nvSpPr>
          <p:cNvPr id="70" name="文本框 69">
            <a:extLst>
              <a:ext uri="{FF2B5EF4-FFF2-40B4-BE49-F238E27FC236}">
                <a16:creationId xmlns:a16="http://schemas.microsoft.com/office/drawing/2014/main" id="{8991074E-9F45-9076-2090-ACF25A63494C}"/>
              </a:ext>
            </a:extLst>
          </p:cNvPr>
          <p:cNvSpPr txBox="1"/>
          <p:nvPr/>
        </p:nvSpPr>
        <p:spPr>
          <a:xfrm>
            <a:off x="259276" y="316564"/>
            <a:ext cx="1678665" cy="523220"/>
          </a:xfrm>
          <a:prstGeom prst="rect">
            <a:avLst/>
          </a:prstGeom>
          <a:noFill/>
        </p:spPr>
        <p:txBody>
          <a:bodyPr wrap="none" rtlCol="0">
            <a:spAutoFit/>
          </a:bodyPr>
          <a:lstStyle/>
          <a:p>
            <a:r>
              <a:rPr lang="zh-CN" altLang="en-US" sz="2800" dirty="0">
                <a:solidFill>
                  <a:srgbClr val="002060"/>
                </a:solidFill>
                <a:cs typeface="+mn-ea"/>
                <a:sym typeface="+mn-lt"/>
              </a:rPr>
              <a:t>设备介绍</a:t>
            </a:r>
          </a:p>
        </p:txBody>
      </p:sp>
      <p:sp>
        <p:nvSpPr>
          <p:cNvPr id="71" name="文本框 70">
            <a:extLst>
              <a:ext uri="{FF2B5EF4-FFF2-40B4-BE49-F238E27FC236}">
                <a16:creationId xmlns:a16="http://schemas.microsoft.com/office/drawing/2014/main" id="{139BF74D-2FED-0580-567C-83D742F93B33}"/>
              </a:ext>
            </a:extLst>
          </p:cNvPr>
          <p:cNvSpPr txBox="1"/>
          <p:nvPr/>
        </p:nvSpPr>
        <p:spPr>
          <a:xfrm>
            <a:off x="1789250" y="478343"/>
            <a:ext cx="1620957" cy="298736"/>
          </a:xfrm>
          <a:prstGeom prst="rect">
            <a:avLst/>
          </a:prstGeom>
          <a:noFill/>
        </p:spPr>
        <p:txBody>
          <a:bodyPr wrap="square" rtlCol="0" anchor="t">
            <a:spAutoFit/>
          </a:bodyPr>
          <a:lstStyle/>
          <a:p>
            <a:pPr algn="l" fontAlgn="auto">
              <a:lnSpc>
                <a:spcPct val="150000"/>
              </a:lnSpc>
            </a:pPr>
            <a:r>
              <a:rPr lang="en-US" altLang="zh-CN" sz="1000" dirty="0">
                <a:cs typeface="+mn-ea"/>
                <a:sym typeface="+mn-lt"/>
              </a:rPr>
              <a:t>Introduction</a:t>
            </a:r>
            <a:endParaRPr lang="zh-CN" altLang="en-US" sz="1000" dirty="0">
              <a:cs typeface="+mn-ea"/>
              <a:sym typeface="+mn-lt"/>
            </a:endParaRPr>
          </a:p>
        </p:txBody>
      </p:sp>
      <p:sp>
        <p:nvSpPr>
          <p:cNvPr id="4" name="文本框 3">
            <a:extLst>
              <a:ext uri="{FF2B5EF4-FFF2-40B4-BE49-F238E27FC236}">
                <a16:creationId xmlns:a16="http://schemas.microsoft.com/office/drawing/2014/main" id="{1D64D61F-5011-EBAC-F3CD-D3BC100047A4}"/>
              </a:ext>
            </a:extLst>
          </p:cNvPr>
          <p:cNvSpPr txBox="1"/>
          <p:nvPr/>
        </p:nvSpPr>
        <p:spPr>
          <a:xfrm>
            <a:off x="360119" y="1421925"/>
            <a:ext cx="5800261" cy="1029000"/>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云管理系统：多台设备的所有测量过程和结果可以实时上传云端并集中显示。方便管理人员进行集中监管。</a:t>
            </a:r>
          </a:p>
          <a:p>
            <a:pPr lvl="0" algn="just">
              <a:lnSpc>
                <a:spcPct val="150000"/>
              </a:lnSpc>
            </a:pPr>
            <a:endParaRPr lang="zh-CN" altLang="zh-CN" sz="1400" kern="0" dirty="0">
              <a:solidFill>
                <a:srgbClr val="141414"/>
              </a:solidFill>
              <a:latin typeface="等线" panose="02010600030101010101" pitchFamily="2" charset="-122"/>
              <a:ea typeface="仿宋" panose="02010609060101010101" pitchFamily="49" charset="-122"/>
            </a:endParaRPr>
          </a:p>
        </p:txBody>
      </p:sp>
      <p:pic>
        <p:nvPicPr>
          <p:cNvPr id="5" name="图片 4">
            <a:extLst>
              <a:ext uri="{FF2B5EF4-FFF2-40B4-BE49-F238E27FC236}">
                <a16:creationId xmlns:a16="http://schemas.microsoft.com/office/drawing/2014/main" id="{8CC4E706-3137-7126-5858-81F983CAC933}"/>
              </a:ext>
            </a:extLst>
          </p:cNvPr>
          <p:cNvPicPr/>
          <p:nvPr/>
        </p:nvPicPr>
        <p:blipFill>
          <a:blip r:embed="rId3"/>
          <a:stretch>
            <a:fillRect/>
          </a:stretch>
        </p:blipFill>
        <p:spPr>
          <a:xfrm>
            <a:off x="881425" y="2435956"/>
            <a:ext cx="4904898" cy="2662050"/>
          </a:xfrm>
          <a:prstGeom prst="rect">
            <a:avLst/>
          </a:prstGeom>
          <a:effectLst>
            <a:outerShdw blurRad="76200" dir="18900000" sy="23000" kx="-1200000" algn="bl" rotWithShape="0">
              <a:prstClr val="black">
                <a:alpha val="20000"/>
              </a:prstClr>
            </a:outerShdw>
          </a:effectLst>
        </p:spPr>
      </p:pic>
      <p:sp>
        <p:nvSpPr>
          <p:cNvPr id="6" name="文本框 5">
            <a:extLst>
              <a:ext uri="{FF2B5EF4-FFF2-40B4-BE49-F238E27FC236}">
                <a16:creationId xmlns:a16="http://schemas.microsoft.com/office/drawing/2014/main" id="{892B0B6C-21FC-4A98-D4B0-5C6655D674EC}"/>
              </a:ext>
            </a:extLst>
          </p:cNvPr>
          <p:cNvSpPr txBox="1"/>
          <p:nvPr/>
        </p:nvSpPr>
        <p:spPr>
          <a:xfrm>
            <a:off x="410487" y="5690436"/>
            <a:ext cx="5800261" cy="3614323"/>
          </a:xfrm>
          <a:prstGeom prst="rect">
            <a:avLst/>
          </a:prstGeom>
          <a:noFill/>
        </p:spPr>
        <p:txBody>
          <a:bodyPr wrap="square">
            <a:spAutoFit/>
          </a:bodyPr>
          <a:lstStyle/>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验收</a:t>
            </a: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仪器制造商授权的技术人员现场开箱调试，直至仪器技术指标经验收合格。</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保修</a:t>
            </a: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由仪器制造商提供一年免费保修服务。</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刻度：根据用户要求进行更多样品盒刻度以及周期性系统刻度服务。</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培训</a:t>
            </a:r>
            <a:r>
              <a:rPr lang="en-US" altLang="zh-CN" sz="1400" kern="0" dirty="0">
                <a:solidFill>
                  <a:srgbClr val="141414"/>
                </a:solidFill>
                <a:latin typeface="等线" panose="02010600030101010101" pitchFamily="2" charset="-122"/>
                <a:ea typeface="仿宋" panose="02010609060101010101" pitchFamily="49" charset="-122"/>
              </a:rPr>
              <a:t>: </a:t>
            </a:r>
            <a:r>
              <a:rPr lang="zh-CN" altLang="zh-CN" sz="1400" kern="0" dirty="0">
                <a:solidFill>
                  <a:srgbClr val="141414"/>
                </a:solidFill>
                <a:latin typeface="等线" panose="02010600030101010101" pitchFamily="2" charset="-122"/>
                <a:ea typeface="仿宋" panose="02010609060101010101" pitchFamily="49" charset="-122"/>
              </a:rPr>
              <a:t>提供实际操作培训和放射性测量理论培训。</a:t>
            </a: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endParaRPr lang="en-US" altLang="zh-CN" sz="1400" kern="0" dirty="0">
              <a:solidFill>
                <a:srgbClr val="141414"/>
              </a:solidFill>
              <a:latin typeface="等线" panose="02010600030101010101" pitchFamily="2" charset="-122"/>
              <a:ea typeface="仿宋" panose="02010609060101010101" pitchFamily="49" charset="-122"/>
            </a:endParaRP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系统和附件的装箱清单</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系统质量合格检定证明文件</a:t>
            </a:r>
          </a:p>
          <a:p>
            <a:pPr marL="342900" lvl="0" indent="-342900" algn="just">
              <a:lnSpc>
                <a:spcPct val="150000"/>
              </a:lnSpc>
              <a:buFont typeface="宋体" panose="02010600030101010101" pitchFamily="2" charset="-122"/>
              <a:buChar char="•"/>
            </a:pPr>
            <a:r>
              <a:rPr lang="zh-CN" altLang="zh-CN" sz="1400" kern="0" dirty="0">
                <a:solidFill>
                  <a:srgbClr val="141414"/>
                </a:solidFill>
                <a:latin typeface="等线" panose="02010600030101010101" pitchFamily="2" charset="-122"/>
                <a:ea typeface="仿宋" panose="02010609060101010101" pitchFamily="49" charset="-122"/>
              </a:rPr>
              <a:t>保修服务卡</a:t>
            </a:r>
          </a:p>
          <a:p>
            <a:pPr marL="342900" lvl="0" indent="-342900" algn="just">
              <a:lnSpc>
                <a:spcPct val="150000"/>
              </a:lnSpc>
              <a:buFont typeface="宋体" panose="02010600030101010101" pitchFamily="2" charset="-122"/>
              <a:buChar char="•"/>
            </a:pPr>
            <a:endParaRPr lang="zh-CN" altLang="zh-CN" sz="1400" kern="0" dirty="0">
              <a:solidFill>
                <a:srgbClr val="141414"/>
              </a:solidFill>
              <a:latin typeface="等线" panose="02010600030101010101" pitchFamily="2" charset="-122"/>
              <a:ea typeface="仿宋" panose="02010609060101010101" pitchFamily="49" charset="-122"/>
            </a:endParaRPr>
          </a:p>
        </p:txBody>
      </p:sp>
      <p:sp>
        <p:nvSpPr>
          <p:cNvPr id="9" name="文本框 8">
            <a:extLst>
              <a:ext uri="{FF2B5EF4-FFF2-40B4-BE49-F238E27FC236}">
                <a16:creationId xmlns:a16="http://schemas.microsoft.com/office/drawing/2014/main" id="{D6D2DEFD-4FCD-E6FB-7C17-E00C2F632D73}"/>
              </a:ext>
            </a:extLst>
          </p:cNvPr>
          <p:cNvSpPr txBox="1"/>
          <p:nvPr/>
        </p:nvSpPr>
        <p:spPr>
          <a:xfrm>
            <a:off x="494778" y="5289643"/>
            <a:ext cx="1107996" cy="369332"/>
          </a:xfrm>
          <a:prstGeom prst="rect">
            <a:avLst/>
          </a:prstGeom>
          <a:noFill/>
        </p:spPr>
        <p:txBody>
          <a:bodyPr wrap="none" rtlCol="0" anchor="t">
            <a:spAutoFit/>
          </a:bodyPr>
          <a:lstStyle/>
          <a:p>
            <a:r>
              <a:rPr lang="zh-CN" altLang="en-US" dirty="0">
                <a:solidFill>
                  <a:srgbClr val="2F318B"/>
                </a:solidFill>
                <a:cs typeface="+mn-ea"/>
              </a:rPr>
              <a:t>技术服务</a:t>
            </a:r>
            <a:endParaRPr lang="zh-CN" altLang="en-US" dirty="0">
              <a:solidFill>
                <a:srgbClr val="2F318B"/>
              </a:solidFill>
              <a:cs typeface="+mn-ea"/>
              <a:sym typeface="+mn-lt"/>
            </a:endParaRPr>
          </a:p>
        </p:txBody>
      </p:sp>
      <p:sp>
        <p:nvSpPr>
          <p:cNvPr id="2" name="文本框 1">
            <a:extLst>
              <a:ext uri="{FF2B5EF4-FFF2-40B4-BE49-F238E27FC236}">
                <a16:creationId xmlns:a16="http://schemas.microsoft.com/office/drawing/2014/main" id="{8739BCDC-C963-622D-E09B-98228C479264}"/>
              </a:ext>
            </a:extLst>
          </p:cNvPr>
          <p:cNvSpPr txBox="1"/>
          <p:nvPr/>
        </p:nvSpPr>
        <p:spPr>
          <a:xfrm>
            <a:off x="494859" y="7517338"/>
            <a:ext cx="2031325" cy="369332"/>
          </a:xfrm>
          <a:prstGeom prst="rect">
            <a:avLst/>
          </a:prstGeom>
          <a:noFill/>
        </p:spPr>
        <p:txBody>
          <a:bodyPr wrap="none" rtlCol="0" anchor="t">
            <a:spAutoFit/>
          </a:bodyPr>
          <a:lstStyle/>
          <a:p>
            <a:r>
              <a:rPr lang="zh-CN" altLang="en-US" dirty="0">
                <a:solidFill>
                  <a:srgbClr val="2F318B"/>
                </a:solidFill>
                <a:cs typeface="+mn-ea"/>
              </a:rPr>
              <a:t>交货时提供的附件</a:t>
            </a:r>
            <a:endParaRPr lang="zh-CN" altLang="en-US" dirty="0">
              <a:solidFill>
                <a:srgbClr val="2F318B"/>
              </a:solidFill>
              <a:cs typeface="+mn-ea"/>
              <a:sym typeface="+mn-lt"/>
            </a:endParaRPr>
          </a:p>
        </p:txBody>
      </p:sp>
    </p:spTree>
    <p:extLst>
      <p:ext uri="{BB962C8B-B14F-4D97-AF65-F5344CB8AC3E}">
        <p14:creationId xmlns:p14="http://schemas.microsoft.com/office/powerpoint/2010/main" val="33192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184987;"/>
</p:tagLst>
</file>

<file path=ppt/tags/tag2.xml><?xml version="1.0" encoding="utf-8"?>
<p:tagLst xmlns:a="http://schemas.openxmlformats.org/drawingml/2006/main" xmlns:r="http://schemas.openxmlformats.org/officeDocument/2006/relationships" xmlns:p="http://schemas.openxmlformats.org/presentationml/2006/main">
  <p:tag name="ISLIDE.VECTOR" val="#18498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giq4yb">
      <a:majorFont>
        <a:latin typeface="思源黑体" panose="020F0302020204030204"/>
        <a:ea typeface="思源黑体"/>
        <a:cs typeface=""/>
      </a:majorFont>
      <a:minorFont>
        <a:latin typeface="思源黑体" panose="020F0502020204030204"/>
        <a:ea typeface="思源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gn="l" fontAlgn="auto">
          <a:lnSpc>
            <a:spcPct val="150000"/>
          </a:lnSpc>
          <a:defRPr sz="1200" dirty="0">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1806</TotalTime>
  <Words>1733</Words>
  <Application>Microsoft Office PowerPoint</Application>
  <PresentationFormat>A4 纸张(210x297 毫米)</PresentationFormat>
  <Paragraphs>287</Paragraphs>
  <Slides>11</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阿里巴巴普惠体 L</vt:lpstr>
      <vt:lpstr>等线</vt:lpstr>
      <vt:lpstr>仿宋</vt:lpstr>
      <vt:lpstr>思源黑体</vt:lpstr>
      <vt:lpstr>思源黑体 CN Light</vt:lpstr>
      <vt:lpstr>宋体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自然</dc:creator>
  <cp:lastModifiedBy>yuanfa qiu</cp:lastModifiedBy>
  <cp:revision>88</cp:revision>
  <cp:lastPrinted>2023-11-10T03:41:27Z</cp:lastPrinted>
  <dcterms:created xsi:type="dcterms:W3CDTF">2021-06-22T08:40:02Z</dcterms:created>
  <dcterms:modified xsi:type="dcterms:W3CDTF">2024-11-21T09:02:14Z</dcterms:modified>
</cp:coreProperties>
</file>